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Sigher" charset="1" panose="00000000000000000000"/>
      <p:regular r:id="rId14"/>
    </p:embeddedFont>
    <p:embeddedFont>
      <p:font typeface="Consolas" charset="1" panose="020B0609020204030204"/>
      <p:regular r:id="rId15"/>
    </p:embeddedFont>
    <p:embeddedFont>
      <p:font typeface="Consolas Bold" charset="1" panose="020B0709020204030204"/>
      <p:regular r:id="rId16"/>
    </p:embeddedFont>
    <p:embeddedFont>
      <p:font typeface="Consolas Italics" charset="1" panose="020B06090202040A0204"/>
      <p:regular r:id="rId17"/>
    </p:embeddedFont>
    <p:embeddedFont>
      <p:font typeface="Consolas Bold Italics" charset="1" panose="020B07090202040A02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
      <p:font typeface="Inter" charset="1" panose="020B0502030000000004"/>
      <p:regular r:id="rId25"/>
    </p:embeddedFont>
    <p:embeddedFont>
      <p:font typeface="Inter Bold" charset="1" panose="020B0802030000000004"/>
      <p:regular r:id="rId26"/>
    </p:embeddedFont>
    <p:embeddedFont>
      <p:font typeface="Inter Italics" charset="1" panose="020B0502030000000004"/>
      <p:regular r:id="rId27"/>
    </p:embeddedFont>
    <p:embeddedFont>
      <p:font typeface="Inter Bold Italics" charset="1" panose="020B0802030000000004"/>
      <p:regular r:id="rId28"/>
    </p:embeddedFont>
    <p:embeddedFont>
      <p:font typeface="Inter Thin" charset="1" panose="020B0A02050000000004"/>
      <p:regular r:id="rId29"/>
    </p:embeddedFont>
    <p:embeddedFont>
      <p:font typeface="Inter Thin Italics" charset="1" panose="020B0A02050000000004"/>
      <p:regular r:id="rId30"/>
    </p:embeddedFont>
    <p:embeddedFont>
      <p:font typeface="Inter Extra-Light" charset="1" panose="02000503000000020004"/>
      <p:regular r:id="rId31"/>
    </p:embeddedFont>
    <p:embeddedFont>
      <p:font typeface="Inter Light" charset="1" panose="02000503000000020004"/>
      <p:regular r:id="rId32"/>
    </p:embeddedFont>
    <p:embeddedFont>
      <p:font typeface="Inter Medium" charset="1" panose="02000503000000020004"/>
      <p:regular r:id="rId33"/>
    </p:embeddedFont>
    <p:embeddedFont>
      <p:font typeface="Inter Semi-Bold" charset="1" panose="02000503000000020004"/>
      <p:regular r:id="rId34"/>
    </p:embeddedFont>
    <p:embeddedFont>
      <p:font typeface="Inter Ultra-Bold" charset="1" panose="02000503000000020004"/>
      <p:regular r:id="rId35"/>
    </p:embeddedFont>
    <p:embeddedFont>
      <p:font typeface="Inter Heavy" charset="1" panose="02000503000000020004"/>
      <p:regular r:id="rId36"/>
    </p:embeddedFont>
    <p:embeddedFont>
      <p:font typeface="Alice" charset="1" panose="00000500000000000000"/>
      <p:regular r:id="rId37"/>
    </p:embeddedFont>
    <p:embeddedFont>
      <p:font typeface="Alice Bold" charset="1" panose="00000500000000000000"/>
      <p:regular r:id="rId38"/>
    </p:embeddedFont>
    <p:embeddedFont>
      <p:font typeface="Alice Italics" charset="1" panose="00000500000000000000"/>
      <p:regular r:id="rId39"/>
    </p:embeddedFont>
    <p:embeddedFont>
      <p:font typeface="Alice Bold Italics" charset="1" panose="000005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8.jpeg" Type="http://schemas.openxmlformats.org/officeDocument/2006/relationships/image"/><Relationship Id="rId5" Target="../media/VAFyQ3R49c0.mp4" Type="http://schemas.openxmlformats.org/officeDocument/2006/relationships/video"/><Relationship Id="rId6" Target="../media/VAFyQ3R49c0.mp4" Type="http://schemas.microsoft.com/office/2007/relationships/media"/><Relationship Id="rId7"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1.jpeg" Type="http://schemas.openxmlformats.org/officeDocument/2006/relationships/image"/><Relationship Id="rId5" Target="../media/VAFyRkSMZH8.mp4" Type="http://schemas.openxmlformats.org/officeDocument/2006/relationships/video"/><Relationship Id="rId6" Target="../media/VAFyRkSMZH8.mp4" Type="http://schemas.microsoft.com/office/2007/relationships/media"/></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C"/>
            </a:solidFill>
          </p:spPr>
        </p:sp>
      </p:grpSp>
      <p:grpSp>
        <p:nvGrpSpPr>
          <p:cNvPr name="Group 4" id="4"/>
          <p:cNvGrpSpPr/>
          <p:nvPr/>
        </p:nvGrpSpPr>
        <p:grpSpPr>
          <a:xfrm rot="0">
            <a:off x="-8632" y="-8632"/>
            <a:ext cx="18305264" cy="10304264"/>
            <a:chOff x="0" y="0"/>
            <a:chExt cx="24407018" cy="13739018"/>
          </a:xfrm>
        </p:grpSpPr>
        <p:sp>
          <p:nvSpPr>
            <p:cNvPr name="Freeform 5" id="5"/>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solidFill>
          </p:spPr>
        </p:sp>
        <p:sp>
          <p:nvSpPr>
            <p:cNvPr name="Freeform 6" id="6"/>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solidFill>
          </p:spPr>
        </p:sp>
      </p:grpSp>
      <p:sp>
        <p:nvSpPr>
          <p:cNvPr name="Freeform 7" id="7"/>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8" id="8"/>
          <p:cNvGrpSpPr/>
          <p:nvPr/>
        </p:nvGrpSpPr>
        <p:grpSpPr>
          <a:xfrm rot="0">
            <a:off x="0" y="0"/>
            <a:ext cx="18288000" cy="10287000"/>
            <a:chOff x="0" y="0"/>
            <a:chExt cx="24384000" cy="13716000"/>
          </a:xfrm>
        </p:grpSpPr>
        <p:sp>
          <p:nvSpPr>
            <p:cNvPr name="Freeform 9" id="9"/>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80000"/>
              </a:srgbClr>
            </a:solidFill>
          </p:spPr>
        </p:sp>
      </p:grpSp>
      <p:sp>
        <p:nvSpPr>
          <p:cNvPr name="Freeform 10" id="10"/>
          <p:cNvSpPr/>
          <p:nvPr/>
        </p:nvSpPr>
        <p:spPr>
          <a:xfrm flipH="false" flipV="false" rot="0">
            <a:off x="850311" y="1263444"/>
            <a:ext cx="2698947" cy="1624546"/>
          </a:xfrm>
          <a:custGeom>
            <a:avLst/>
            <a:gdLst/>
            <a:ahLst/>
            <a:cxnLst/>
            <a:rect r="r" b="b" t="t" l="l"/>
            <a:pathLst>
              <a:path h="1624546" w="2698947">
                <a:moveTo>
                  <a:pt x="0" y="0"/>
                </a:moveTo>
                <a:lnTo>
                  <a:pt x="2698947" y="0"/>
                </a:lnTo>
                <a:lnTo>
                  <a:pt x="2698947" y="1624547"/>
                </a:lnTo>
                <a:lnTo>
                  <a:pt x="0" y="1624547"/>
                </a:lnTo>
                <a:lnTo>
                  <a:pt x="0" y="0"/>
                </a:lnTo>
                <a:close/>
              </a:path>
            </a:pathLst>
          </a:custGeom>
          <a:blipFill>
            <a:blip r:embed="rId3"/>
            <a:stretch>
              <a:fillRect l="0" t="0" r="0" b="0"/>
            </a:stretch>
          </a:blipFill>
        </p:spPr>
      </p:sp>
      <p:sp>
        <p:nvSpPr>
          <p:cNvPr name="TextBox 11" id="11"/>
          <p:cNvSpPr txBox="true"/>
          <p:nvPr/>
        </p:nvSpPr>
        <p:spPr>
          <a:xfrm rot="0">
            <a:off x="1385479" y="3062284"/>
            <a:ext cx="10529471" cy="2866445"/>
          </a:xfrm>
          <a:prstGeom prst="rect">
            <a:avLst/>
          </a:prstGeom>
        </p:spPr>
        <p:txBody>
          <a:bodyPr anchor="t" rtlCol="false" tIns="0" lIns="0" bIns="0" rIns="0">
            <a:spAutoFit/>
          </a:bodyPr>
          <a:lstStyle/>
          <a:p>
            <a:pPr>
              <a:lnSpc>
                <a:spcPts val="11333"/>
              </a:lnSpc>
            </a:pPr>
            <a:r>
              <a:rPr lang="en-US" sz="9067" spc="-262">
                <a:solidFill>
                  <a:srgbClr val="FFFFFF"/>
                </a:solidFill>
                <a:latin typeface="Inter Bold"/>
              </a:rPr>
              <a:t>DSA</a:t>
            </a:r>
          </a:p>
          <a:p>
            <a:pPr algn="l">
              <a:lnSpc>
                <a:spcPts val="11334"/>
              </a:lnSpc>
            </a:pPr>
            <a:r>
              <a:rPr lang="en-US" sz="9067" spc="-271">
                <a:solidFill>
                  <a:srgbClr val="FFFFFF"/>
                </a:solidFill>
                <a:latin typeface="Inter Bold"/>
              </a:rPr>
              <a:t>BOOTCAMP</a:t>
            </a:r>
          </a:p>
        </p:txBody>
      </p:sp>
      <p:grpSp>
        <p:nvGrpSpPr>
          <p:cNvPr name="Group 12" id="12"/>
          <p:cNvGrpSpPr/>
          <p:nvPr/>
        </p:nvGrpSpPr>
        <p:grpSpPr>
          <a:xfrm rot="5400000">
            <a:off x="10522019" y="2512387"/>
            <a:ext cx="14931045" cy="8687419"/>
            <a:chOff x="0" y="0"/>
            <a:chExt cx="1182474" cy="688006"/>
          </a:xfrm>
        </p:grpSpPr>
        <p:sp>
          <p:nvSpPr>
            <p:cNvPr name="Freeform 13" id="13"/>
            <p:cNvSpPr/>
            <p:nvPr/>
          </p:nvSpPr>
          <p:spPr>
            <a:xfrm flipH="false" flipV="false" rot="0">
              <a:off x="0" y="0"/>
              <a:ext cx="1182474" cy="688006"/>
            </a:xfrm>
            <a:custGeom>
              <a:avLst/>
              <a:gdLst/>
              <a:ahLst/>
              <a:cxnLst/>
              <a:rect r="r" b="b" t="t" l="l"/>
              <a:pathLst>
                <a:path h="688006" w="1182474">
                  <a:moveTo>
                    <a:pt x="0" y="0"/>
                  </a:moveTo>
                  <a:lnTo>
                    <a:pt x="1182474" y="0"/>
                  </a:lnTo>
                  <a:lnTo>
                    <a:pt x="1182474" y="688006"/>
                  </a:lnTo>
                  <a:lnTo>
                    <a:pt x="0" y="688006"/>
                  </a:lnTo>
                  <a:close/>
                </a:path>
              </a:pathLst>
            </a:custGeom>
            <a:solidFill>
              <a:srgbClr val="565151"/>
            </a:solidFill>
          </p:spPr>
        </p:sp>
        <p:sp>
          <p:nvSpPr>
            <p:cNvPr name="TextBox 14" id="14"/>
            <p:cNvSpPr txBox="true"/>
            <p:nvPr/>
          </p:nvSpPr>
          <p:spPr>
            <a:xfrm>
              <a:off x="0" y="-76200"/>
              <a:ext cx="1182474" cy="764206"/>
            </a:xfrm>
            <a:prstGeom prst="rect">
              <a:avLst/>
            </a:prstGeom>
          </p:spPr>
          <p:txBody>
            <a:bodyPr anchor="ctr" rtlCol="false" tIns="50800" lIns="50800" bIns="50800" rIns="50800"/>
            <a:lstStyle/>
            <a:p>
              <a:pPr algn="ctr">
                <a:lnSpc>
                  <a:spcPts val="3498"/>
                </a:lnSpc>
              </a:pPr>
            </a:p>
          </p:txBody>
        </p:sp>
      </p:grpSp>
      <p:sp>
        <p:nvSpPr>
          <p:cNvPr name="TextBox 15" id="15"/>
          <p:cNvSpPr txBox="true"/>
          <p:nvPr/>
        </p:nvSpPr>
        <p:spPr>
          <a:xfrm rot="0">
            <a:off x="3549258" y="1688401"/>
            <a:ext cx="7831666" cy="688908"/>
          </a:xfrm>
          <a:prstGeom prst="rect">
            <a:avLst/>
          </a:prstGeom>
        </p:spPr>
        <p:txBody>
          <a:bodyPr anchor="t" rtlCol="false" tIns="0" lIns="0" bIns="0" rIns="0">
            <a:spAutoFit/>
          </a:bodyPr>
          <a:lstStyle/>
          <a:p>
            <a:pPr algn="ctr">
              <a:lnSpc>
                <a:spcPts val="5600"/>
              </a:lnSpc>
            </a:pPr>
            <a:r>
              <a:rPr lang="en-US" sz="4000">
                <a:solidFill>
                  <a:srgbClr val="FFFFFF"/>
                </a:solidFill>
                <a:latin typeface="Canva Sans Bold"/>
              </a:rPr>
              <a:t>Google Developer Student Club</a:t>
            </a:r>
          </a:p>
        </p:txBody>
      </p:sp>
      <p:sp>
        <p:nvSpPr>
          <p:cNvPr name="TextBox 16" id="16"/>
          <p:cNvSpPr txBox="true"/>
          <p:nvPr/>
        </p:nvSpPr>
        <p:spPr>
          <a:xfrm rot="0">
            <a:off x="1385479" y="6288366"/>
            <a:ext cx="6187722" cy="698433"/>
          </a:xfrm>
          <a:prstGeom prst="rect">
            <a:avLst/>
          </a:prstGeom>
        </p:spPr>
        <p:txBody>
          <a:bodyPr anchor="t" rtlCol="false" tIns="0" lIns="0" bIns="0" rIns="0">
            <a:spAutoFit/>
          </a:bodyPr>
          <a:lstStyle/>
          <a:p>
            <a:pPr algn="ctr">
              <a:lnSpc>
                <a:spcPts val="5600"/>
              </a:lnSpc>
            </a:pPr>
            <a:r>
              <a:rPr lang="en-US" sz="4000">
                <a:solidFill>
                  <a:srgbClr val="FFFFFF"/>
                </a:solidFill>
                <a:latin typeface="Sigher"/>
              </a:rPr>
              <a:t>CONDUCTED By GDSC ICOER</a:t>
            </a:r>
          </a:p>
        </p:txBody>
      </p:sp>
      <p:sp>
        <p:nvSpPr>
          <p:cNvPr name="AutoShape 17" id="17"/>
          <p:cNvSpPr/>
          <p:nvPr/>
        </p:nvSpPr>
        <p:spPr>
          <a:xfrm flipV="true">
            <a:off x="1385479" y="8677279"/>
            <a:ext cx="9327220" cy="0"/>
          </a:xfrm>
          <a:prstGeom prst="line">
            <a:avLst/>
          </a:prstGeom>
          <a:ln cap="rnd" w="161925">
            <a:gradFill>
              <a:gsLst>
                <a:gs pos="0">
                  <a:srgbClr val="FFF7AD">
                    <a:alpha val="100000"/>
                  </a:srgbClr>
                </a:gs>
                <a:gs pos="100000">
                  <a:srgbClr val="FFA9F9">
                    <a:alpha val="100000"/>
                  </a:srgbClr>
                </a:gs>
              </a:gsLst>
              <a:lin ang="0"/>
            </a:gradFill>
            <a:prstDash val="solid"/>
            <a:headEnd type="none" len="sm" w="sm"/>
            <a:tailEnd type="triangle" len="med" w="lg"/>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64" y="-17264"/>
            <a:ext cx="18305264" cy="10304264"/>
            <a:chOff x="0" y="0"/>
            <a:chExt cx="24407018" cy="13739018"/>
          </a:xfrm>
        </p:grpSpPr>
        <p:sp>
          <p:nvSpPr>
            <p:cNvPr name="Freeform 4" id="4"/>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64706"/>
              </a:srgbClr>
            </a:solidFill>
          </p:spPr>
        </p:sp>
        <p:sp>
          <p:nvSpPr>
            <p:cNvPr name="Freeform 5" id="5"/>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alpha val="64706"/>
              </a:srgbClr>
            </a:solidFill>
          </p:spPr>
        </p:sp>
      </p:grpSp>
      <p:grpSp>
        <p:nvGrpSpPr>
          <p:cNvPr name="Group 6" id="6"/>
          <p:cNvGrpSpPr/>
          <p:nvPr/>
        </p:nvGrpSpPr>
        <p:grpSpPr>
          <a:xfrm rot="0">
            <a:off x="554572" y="448906"/>
            <a:ext cx="17149124" cy="9299994"/>
            <a:chOff x="0" y="0"/>
            <a:chExt cx="4516642" cy="2449381"/>
          </a:xfrm>
        </p:grpSpPr>
        <p:sp>
          <p:nvSpPr>
            <p:cNvPr name="Freeform 7" id="7"/>
            <p:cNvSpPr/>
            <p:nvPr/>
          </p:nvSpPr>
          <p:spPr>
            <a:xfrm flipH="false" flipV="false" rot="0">
              <a:off x="0" y="0"/>
              <a:ext cx="4516642" cy="2449381"/>
            </a:xfrm>
            <a:custGeom>
              <a:avLst/>
              <a:gdLst/>
              <a:ahLst/>
              <a:cxnLst/>
              <a:rect r="r" b="b" t="t" l="l"/>
              <a:pathLst>
                <a:path h="2449381" w="4516642">
                  <a:moveTo>
                    <a:pt x="0" y="0"/>
                  </a:moveTo>
                  <a:lnTo>
                    <a:pt x="4516642" y="0"/>
                  </a:lnTo>
                  <a:lnTo>
                    <a:pt x="4516642" y="2449381"/>
                  </a:lnTo>
                  <a:lnTo>
                    <a:pt x="0" y="2449381"/>
                  </a:lnTo>
                  <a:close/>
                </a:path>
              </a:pathLst>
            </a:custGeom>
            <a:solidFill>
              <a:srgbClr val="000000">
                <a:alpha val="0"/>
              </a:srgbClr>
            </a:solidFill>
          </p:spPr>
        </p:sp>
        <p:sp>
          <p:nvSpPr>
            <p:cNvPr name="TextBox 8" id="8"/>
            <p:cNvSpPr txBox="true"/>
            <p:nvPr/>
          </p:nvSpPr>
          <p:spPr>
            <a:xfrm>
              <a:off x="0" y="-76200"/>
              <a:ext cx="4516642" cy="2525581"/>
            </a:xfrm>
            <a:prstGeom prst="rect">
              <a:avLst/>
            </a:prstGeom>
          </p:spPr>
          <p:txBody>
            <a:bodyPr anchor="ctr" rtlCol="false" tIns="50800" lIns="50800" bIns="50800" rIns="50800"/>
            <a:lstStyle/>
            <a:p>
              <a:pPr algn="ctr">
                <a:lnSpc>
                  <a:spcPts val="3498"/>
                </a:lnSpc>
              </a:pPr>
            </a:p>
          </p:txBody>
        </p:sp>
      </p:grpSp>
      <p:grpSp>
        <p:nvGrpSpPr>
          <p:cNvPr name="Group 9" id="9"/>
          <p:cNvGrpSpPr/>
          <p:nvPr/>
        </p:nvGrpSpPr>
        <p:grpSpPr>
          <a:xfrm rot="0">
            <a:off x="257257" y="1028700"/>
            <a:ext cx="7988211" cy="8946322"/>
            <a:chOff x="0" y="0"/>
            <a:chExt cx="2103891" cy="2356233"/>
          </a:xfrm>
        </p:grpSpPr>
        <p:sp>
          <p:nvSpPr>
            <p:cNvPr name="Freeform 10" id="10"/>
            <p:cNvSpPr/>
            <p:nvPr/>
          </p:nvSpPr>
          <p:spPr>
            <a:xfrm flipH="false" flipV="false" rot="0">
              <a:off x="0" y="0"/>
              <a:ext cx="2103891" cy="2356233"/>
            </a:xfrm>
            <a:custGeom>
              <a:avLst/>
              <a:gdLst/>
              <a:ahLst/>
              <a:cxnLst/>
              <a:rect r="r" b="b" t="t" l="l"/>
              <a:pathLst>
                <a:path h="2356233" w="2103891">
                  <a:moveTo>
                    <a:pt x="0" y="0"/>
                  </a:moveTo>
                  <a:lnTo>
                    <a:pt x="2103891" y="0"/>
                  </a:lnTo>
                  <a:lnTo>
                    <a:pt x="2103891" y="2356233"/>
                  </a:lnTo>
                  <a:lnTo>
                    <a:pt x="0" y="2356233"/>
                  </a:lnTo>
                  <a:close/>
                </a:path>
              </a:pathLst>
            </a:custGeom>
            <a:solidFill>
              <a:srgbClr val="000000"/>
            </a:solidFill>
          </p:spPr>
        </p:sp>
        <p:sp>
          <p:nvSpPr>
            <p:cNvPr name="TextBox 11" id="11"/>
            <p:cNvSpPr txBox="true"/>
            <p:nvPr/>
          </p:nvSpPr>
          <p:spPr>
            <a:xfrm>
              <a:off x="0" y="-76200"/>
              <a:ext cx="2103891" cy="2432433"/>
            </a:xfrm>
            <a:prstGeom prst="rect">
              <a:avLst/>
            </a:prstGeom>
          </p:spPr>
          <p:txBody>
            <a:bodyPr anchor="ctr" rtlCol="false" tIns="50800" lIns="50800" bIns="50800" rIns="50800"/>
            <a:lstStyle/>
            <a:p>
              <a:pPr algn="ctr">
                <a:lnSpc>
                  <a:spcPts val="3498"/>
                </a:lnSpc>
              </a:pPr>
            </a:p>
          </p:txBody>
        </p:sp>
      </p:grpSp>
      <p:sp>
        <p:nvSpPr>
          <p:cNvPr name="TextBox 12" id="12"/>
          <p:cNvSpPr txBox="true"/>
          <p:nvPr/>
        </p:nvSpPr>
        <p:spPr>
          <a:xfrm rot="0">
            <a:off x="554572" y="1076052"/>
            <a:ext cx="7213973" cy="8831283"/>
          </a:xfrm>
          <a:prstGeom prst="rect">
            <a:avLst/>
          </a:prstGeom>
        </p:spPr>
        <p:txBody>
          <a:bodyPr anchor="t" rtlCol="false" tIns="0" lIns="0" bIns="0" rIns="0">
            <a:spAutoFit/>
          </a:bodyPr>
          <a:lstStyle/>
          <a:p>
            <a:pPr>
              <a:lnSpc>
                <a:spcPts val="5814"/>
              </a:lnSpc>
            </a:pPr>
            <a:r>
              <a:rPr lang="en-US" sz="3800" spc="-114">
                <a:solidFill>
                  <a:srgbClr val="FFFFFF"/>
                </a:solidFill>
                <a:latin typeface="Consolas Bold"/>
              </a:rPr>
              <a:t>Initialize an array of size n</a:t>
            </a:r>
          </a:p>
          <a:p>
            <a:pPr>
              <a:lnSpc>
                <a:spcPts val="5814"/>
              </a:lnSpc>
            </a:pPr>
            <a:r>
              <a:rPr lang="en-US" sz="3800" spc="-114">
                <a:solidFill>
                  <a:srgbClr val="FFFFFF"/>
                </a:solidFill>
                <a:latin typeface="Consolas Bold"/>
              </a:rPr>
              <a:t>Initialize top = -1</a:t>
            </a:r>
          </a:p>
          <a:p>
            <a:pPr>
              <a:lnSpc>
                <a:spcPts val="5814"/>
              </a:lnSpc>
            </a:pPr>
          </a:p>
          <a:p>
            <a:pPr>
              <a:lnSpc>
                <a:spcPts val="5814"/>
              </a:lnSpc>
            </a:pPr>
            <a:r>
              <a:rPr lang="en-US" sz="3800" spc="-114">
                <a:solidFill>
                  <a:srgbClr val="FFFFFF"/>
                </a:solidFill>
                <a:latin typeface="Consolas Bold"/>
              </a:rPr>
              <a:t>push(element):</a:t>
            </a:r>
          </a:p>
          <a:p>
            <a:pPr>
              <a:lnSpc>
                <a:spcPts val="5814"/>
              </a:lnSpc>
            </a:pPr>
            <a:r>
              <a:rPr lang="en-US" sz="3800" spc="-114">
                <a:solidFill>
                  <a:srgbClr val="FFFFFF"/>
                </a:solidFill>
                <a:latin typeface="Consolas Bold"/>
              </a:rPr>
              <a:t>    if top is equal to n - 1:</a:t>
            </a:r>
          </a:p>
          <a:p>
            <a:pPr>
              <a:lnSpc>
                <a:spcPts val="5814"/>
              </a:lnSpc>
            </a:pPr>
            <a:r>
              <a:rPr lang="en-US" sz="3800" spc="-114">
                <a:solidFill>
                  <a:srgbClr val="FFFFFF"/>
                </a:solidFill>
                <a:latin typeface="Consolas Bold"/>
              </a:rPr>
              <a:t>        print "Stack Overflow"</a:t>
            </a:r>
          </a:p>
          <a:p>
            <a:pPr>
              <a:lnSpc>
                <a:spcPts val="5814"/>
              </a:lnSpc>
            </a:pPr>
            <a:r>
              <a:rPr lang="en-US" sz="3800" spc="-114">
                <a:solidFill>
                  <a:srgbClr val="FFFFFF"/>
                </a:solidFill>
                <a:latin typeface="Consolas Bold"/>
              </a:rPr>
              <a:t>    else:</a:t>
            </a:r>
          </a:p>
          <a:p>
            <a:pPr>
              <a:lnSpc>
                <a:spcPts val="5814"/>
              </a:lnSpc>
            </a:pPr>
            <a:r>
              <a:rPr lang="en-US" sz="3800" spc="-114">
                <a:solidFill>
                  <a:srgbClr val="FFFFFF"/>
                </a:solidFill>
                <a:latin typeface="Consolas Bold"/>
              </a:rPr>
              <a:t>        increment top by 1</a:t>
            </a:r>
          </a:p>
          <a:p>
            <a:pPr>
              <a:lnSpc>
                <a:spcPts val="5814"/>
              </a:lnSpc>
            </a:pPr>
            <a:r>
              <a:rPr lang="en-US" sz="3800" spc="-114">
                <a:solidFill>
                  <a:srgbClr val="FFFFFF"/>
                </a:solidFill>
                <a:latin typeface="Consolas Bold"/>
              </a:rPr>
              <a:t>        array[top] = element</a:t>
            </a:r>
          </a:p>
          <a:p>
            <a:pPr>
              <a:lnSpc>
                <a:spcPts val="5814"/>
              </a:lnSpc>
            </a:pPr>
          </a:p>
          <a:p>
            <a:pPr>
              <a:lnSpc>
                <a:spcPts val="5814"/>
              </a:lnSpc>
            </a:pPr>
          </a:p>
        </p:txBody>
      </p:sp>
      <p:grpSp>
        <p:nvGrpSpPr>
          <p:cNvPr name="Group 13" id="13"/>
          <p:cNvGrpSpPr/>
          <p:nvPr/>
        </p:nvGrpSpPr>
        <p:grpSpPr>
          <a:xfrm rot="0">
            <a:off x="9370418" y="1014482"/>
            <a:ext cx="8208309" cy="8960540"/>
            <a:chOff x="0" y="0"/>
            <a:chExt cx="2161859" cy="2359978"/>
          </a:xfrm>
        </p:grpSpPr>
        <p:sp>
          <p:nvSpPr>
            <p:cNvPr name="Freeform 14" id="14"/>
            <p:cNvSpPr/>
            <p:nvPr/>
          </p:nvSpPr>
          <p:spPr>
            <a:xfrm flipH="false" flipV="false" rot="0">
              <a:off x="0" y="0"/>
              <a:ext cx="2161859" cy="2359977"/>
            </a:xfrm>
            <a:custGeom>
              <a:avLst/>
              <a:gdLst/>
              <a:ahLst/>
              <a:cxnLst/>
              <a:rect r="r" b="b" t="t" l="l"/>
              <a:pathLst>
                <a:path h="2359977" w="2161859">
                  <a:moveTo>
                    <a:pt x="0" y="0"/>
                  </a:moveTo>
                  <a:lnTo>
                    <a:pt x="2161859" y="0"/>
                  </a:lnTo>
                  <a:lnTo>
                    <a:pt x="2161859" y="2359977"/>
                  </a:lnTo>
                  <a:lnTo>
                    <a:pt x="0" y="2359977"/>
                  </a:lnTo>
                  <a:close/>
                </a:path>
              </a:pathLst>
            </a:custGeom>
            <a:solidFill>
              <a:srgbClr val="000000"/>
            </a:solidFill>
          </p:spPr>
        </p:sp>
        <p:sp>
          <p:nvSpPr>
            <p:cNvPr name="TextBox 15" id="15"/>
            <p:cNvSpPr txBox="true"/>
            <p:nvPr/>
          </p:nvSpPr>
          <p:spPr>
            <a:xfrm>
              <a:off x="0" y="-76200"/>
              <a:ext cx="2161859" cy="2436178"/>
            </a:xfrm>
            <a:prstGeom prst="rect">
              <a:avLst/>
            </a:prstGeom>
          </p:spPr>
          <p:txBody>
            <a:bodyPr anchor="ctr" rtlCol="false" tIns="50800" lIns="50800" bIns="50800" rIns="50800"/>
            <a:lstStyle/>
            <a:p>
              <a:pPr algn="ctr">
                <a:lnSpc>
                  <a:spcPts val="3498"/>
                </a:lnSpc>
              </a:pPr>
            </a:p>
          </p:txBody>
        </p:sp>
      </p:grpSp>
      <p:sp>
        <p:nvSpPr>
          <p:cNvPr name="TextBox 16" id="16"/>
          <p:cNvSpPr txBox="true"/>
          <p:nvPr/>
        </p:nvSpPr>
        <p:spPr>
          <a:xfrm rot="0">
            <a:off x="9586680" y="1161777"/>
            <a:ext cx="7678208" cy="8582224"/>
          </a:xfrm>
          <a:prstGeom prst="rect">
            <a:avLst/>
          </a:prstGeom>
        </p:spPr>
        <p:txBody>
          <a:bodyPr anchor="t" rtlCol="false" tIns="0" lIns="0" bIns="0" rIns="0">
            <a:spAutoFit/>
          </a:bodyPr>
          <a:lstStyle/>
          <a:p>
            <a:pPr algn="just">
              <a:lnSpc>
                <a:spcPts val="4852"/>
              </a:lnSpc>
            </a:pPr>
            <a:r>
              <a:rPr lang="en-US" sz="3676" spc="-110">
                <a:solidFill>
                  <a:srgbClr val="FFFFFF"/>
                </a:solidFill>
                <a:latin typeface="Consolas Bold"/>
              </a:rPr>
              <a:t>pop():    </a:t>
            </a:r>
          </a:p>
          <a:p>
            <a:pPr algn="just">
              <a:lnSpc>
                <a:spcPts val="4852"/>
              </a:lnSpc>
            </a:pPr>
            <a:r>
              <a:rPr lang="en-US" sz="3676" spc="-110">
                <a:solidFill>
                  <a:srgbClr val="FFFFFF"/>
                </a:solidFill>
                <a:latin typeface="Consolas Bold"/>
              </a:rPr>
              <a:t>    </a:t>
            </a:r>
            <a:r>
              <a:rPr lang="en-US" sz="3676" spc="-110">
                <a:solidFill>
                  <a:srgbClr val="FFFFFF"/>
                </a:solidFill>
                <a:latin typeface="Consolas Bold"/>
              </a:rPr>
              <a:t>if top is equal to -1:</a:t>
            </a:r>
          </a:p>
          <a:p>
            <a:pPr algn="just">
              <a:lnSpc>
                <a:spcPts val="4852"/>
              </a:lnSpc>
            </a:pPr>
            <a:r>
              <a:rPr lang="en-US" sz="3676" spc="-110">
                <a:solidFill>
                  <a:srgbClr val="FFFFFF"/>
                </a:solidFill>
                <a:latin typeface="Consolas Bold"/>
              </a:rPr>
              <a:t>       print "Stack Underflow"</a:t>
            </a:r>
          </a:p>
          <a:p>
            <a:pPr algn="just">
              <a:lnSpc>
                <a:spcPts val="4852"/>
              </a:lnSpc>
            </a:pPr>
            <a:r>
              <a:rPr lang="en-US" sz="3676" spc="-110">
                <a:solidFill>
                  <a:srgbClr val="FFFFFF"/>
                </a:solidFill>
                <a:latin typeface="Consolas Bold"/>
              </a:rPr>
              <a:t>    else:</a:t>
            </a:r>
          </a:p>
          <a:p>
            <a:pPr algn="just">
              <a:lnSpc>
                <a:spcPts val="4852"/>
              </a:lnSpc>
            </a:pPr>
            <a:r>
              <a:rPr lang="en-US" sz="3676" spc="-110">
                <a:solidFill>
                  <a:srgbClr val="FFFFFF"/>
                </a:solidFill>
                <a:latin typeface="Consolas Bold"/>
              </a:rPr>
              <a:t>       top = top - 1</a:t>
            </a:r>
          </a:p>
          <a:p>
            <a:pPr algn="just">
              <a:lnSpc>
                <a:spcPts val="4852"/>
              </a:lnSpc>
            </a:pPr>
          </a:p>
          <a:p>
            <a:pPr algn="just">
              <a:lnSpc>
                <a:spcPts val="4852"/>
              </a:lnSpc>
            </a:pPr>
            <a:r>
              <a:rPr lang="en-US" sz="3676" spc="-110">
                <a:solidFill>
                  <a:srgbClr val="FFFFFF"/>
                </a:solidFill>
                <a:latin typeface="Consolas Bold"/>
              </a:rPr>
              <a:t>peek():</a:t>
            </a:r>
          </a:p>
          <a:p>
            <a:pPr algn="just">
              <a:lnSpc>
                <a:spcPts val="4852"/>
              </a:lnSpc>
            </a:pPr>
            <a:r>
              <a:rPr lang="en-US" sz="3676" spc="-110">
                <a:solidFill>
                  <a:srgbClr val="FFFFFF"/>
                </a:solidFill>
                <a:latin typeface="Consolas Bold"/>
              </a:rPr>
              <a:t>    return array[top]</a:t>
            </a:r>
          </a:p>
          <a:p>
            <a:pPr algn="just">
              <a:lnSpc>
                <a:spcPts val="4852"/>
              </a:lnSpc>
            </a:pPr>
          </a:p>
          <a:p>
            <a:pPr algn="just">
              <a:lnSpc>
                <a:spcPts val="4852"/>
              </a:lnSpc>
            </a:pPr>
            <a:r>
              <a:rPr lang="en-US" sz="3676" spc="-110">
                <a:solidFill>
                  <a:srgbClr val="FFFFFF"/>
                </a:solidFill>
                <a:latin typeface="Consolas Bold"/>
              </a:rPr>
              <a:t>isEmpty():</a:t>
            </a:r>
          </a:p>
          <a:p>
            <a:pPr algn="just">
              <a:lnSpc>
                <a:spcPts val="4852"/>
              </a:lnSpc>
            </a:pPr>
            <a:r>
              <a:rPr lang="en-US" sz="3676" spc="-110">
                <a:solidFill>
                  <a:srgbClr val="FFFFFF"/>
                </a:solidFill>
                <a:latin typeface="Consolas Bold"/>
              </a:rPr>
              <a:t>    return top is equal to -1</a:t>
            </a:r>
          </a:p>
          <a:p>
            <a:pPr algn="just">
              <a:lnSpc>
                <a:spcPts val="4852"/>
              </a:lnSpc>
            </a:pPr>
          </a:p>
          <a:p>
            <a:pPr algn="just">
              <a:lnSpc>
                <a:spcPts val="4852"/>
              </a:lnSpc>
            </a:pPr>
            <a:r>
              <a:rPr lang="en-US" sz="3676" spc="-110">
                <a:solidFill>
                  <a:srgbClr val="FFFFFF"/>
                </a:solidFill>
                <a:latin typeface="Consolas Bold"/>
              </a:rPr>
              <a:t>isFull():</a:t>
            </a:r>
          </a:p>
          <a:p>
            <a:pPr algn="just">
              <a:lnSpc>
                <a:spcPts val="4852"/>
              </a:lnSpc>
            </a:pPr>
            <a:r>
              <a:rPr lang="en-US" sz="3676" spc="-110">
                <a:solidFill>
                  <a:srgbClr val="FFFFFF"/>
                </a:solidFill>
                <a:latin typeface="Consolas Bold"/>
              </a:rPr>
              <a:t>    return top is equal to n - 1</a:t>
            </a:r>
          </a:p>
        </p:txBody>
      </p:sp>
      <p:sp>
        <p:nvSpPr>
          <p:cNvPr name="TextBox 17" id="17"/>
          <p:cNvSpPr txBox="true"/>
          <p:nvPr/>
        </p:nvSpPr>
        <p:spPr>
          <a:xfrm rot="0">
            <a:off x="6765561" y="127475"/>
            <a:ext cx="3601089" cy="887007"/>
          </a:xfrm>
          <a:prstGeom prst="rect">
            <a:avLst/>
          </a:prstGeom>
        </p:spPr>
        <p:txBody>
          <a:bodyPr anchor="t" rtlCol="false" tIns="0" lIns="0" bIns="0" rIns="0">
            <a:spAutoFit/>
          </a:bodyPr>
          <a:lstStyle/>
          <a:p>
            <a:pPr algn="ctr">
              <a:lnSpc>
                <a:spcPts val="7279"/>
              </a:lnSpc>
            </a:pPr>
            <a:r>
              <a:rPr lang="en-US" sz="5199" spc="317">
                <a:solidFill>
                  <a:srgbClr val="FFFFFF"/>
                </a:solidFill>
                <a:latin typeface="Canva Sans Bold"/>
              </a:rPr>
              <a:t>Algorithm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669" y="0"/>
            <a:ext cx="18304669" cy="10312004"/>
            <a:chOff x="0" y="0"/>
            <a:chExt cx="24406225" cy="13749338"/>
          </a:xfrm>
        </p:grpSpPr>
        <p:sp>
          <p:nvSpPr>
            <p:cNvPr name="Freeform 4" id="4"/>
            <p:cNvSpPr/>
            <p:nvPr/>
          </p:nvSpPr>
          <p:spPr>
            <a:xfrm flipH="false" flipV="false" rot="0">
              <a:off x="11176" y="11176"/>
              <a:ext cx="24384000" cy="13727049"/>
            </a:xfrm>
            <a:custGeom>
              <a:avLst/>
              <a:gdLst/>
              <a:ahLst/>
              <a:cxnLst/>
              <a:rect r="r" b="b" t="t" l="l"/>
              <a:pathLst>
                <a:path h="13727049" w="24384000">
                  <a:moveTo>
                    <a:pt x="0" y="0"/>
                  </a:moveTo>
                  <a:lnTo>
                    <a:pt x="24384000" y="0"/>
                  </a:lnTo>
                  <a:lnTo>
                    <a:pt x="24384000" y="13727049"/>
                  </a:lnTo>
                  <a:lnTo>
                    <a:pt x="0" y="13727049"/>
                  </a:lnTo>
                  <a:close/>
                </a:path>
              </a:pathLst>
            </a:custGeom>
            <a:solidFill>
              <a:srgbClr val="272525">
                <a:alpha val="68627"/>
              </a:srgbClr>
            </a:solidFill>
          </p:spPr>
        </p:sp>
        <p:sp>
          <p:nvSpPr>
            <p:cNvPr name="Freeform 5" id="5"/>
            <p:cNvSpPr/>
            <p:nvPr/>
          </p:nvSpPr>
          <p:spPr>
            <a:xfrm flipH="false" flipV="false" rot="0">
              <a:off x="0" y="0"/>
              <a:ext cx="24406352" cy="13749401"/>
            </a:xfrm>
            <a:custGeom>
              <a:avLst/>
              <a:gdLst/>
              <a:ahLst/>
              <a:cxnLst/>
              <a:rect r="r" b="b" t="t" l="l"/>
              <a:pathLst>
                <a:path h="13749401" w="24406352">
                  <a:moveTo>
                    <a:pt x="11176" y="0"/>
                  </a:moveTo>
                  <a:lnTo>
                    <a:pt x="24395176" y="0"/>
                  </a:lnTo>
                  <a:cubicBezTo>
                    <a:pt x="24401272" y="0"/>
                    <a:pt x="24406352" y="4953"/>
                    <a:pt x="24406352" y="11176"/>
                  </a:cubicBezTo>
                  <a:lnTo>
                    <a:pt x="24406352" y="13738225"/>
                  </a:lnTo>
                  <a:cubicBezTo>
                    <a:pt x="24406352" y="13744321"/>
                    <a:pt x="24401399" y="13749401"/>
                    <a:pt x="24395176" y="13749401"/>
                  </a:cubicBezTo>
                  <a:lnTo>
                    <a:pt x="11176" y="13749401"/>
                  </a:lnTo>
                  <a:cubicBezTo>
                    <a:pt x="5080" y="13749401"/>
                    <a:pt x="0" y="13744448"/>
                    <a:pt x="0" y="13738225"/>
                  </a:cubicBezTo>
                  <a:lnTo>
                    <a:pt x="0" y="11176"/>
                  </a:lnTo>
                  <a:cubicBezTo>
                    <a:pt x="0" y="4953"/>
                    <a:pt x="4953" y="0"/>
                    <a:pt x="11176" y="0"/>
                  </a:cubicBezTo>
                  <a:moveTo>
                    <a:pt x="11176" y="22225"/>
                  </a:moveTo>
                  <a:lnTo>
                    <a:pt x="11176" y="11176"/>
                  </a:lnTo>
                  <a:lnTo>
                    <a:pt x="22352" y="11176"/>
                  </a:lnTo>
                  <a:lnTo>
                    <a:pt x="22352" y="13738225"/>
                  </a:lnTo>
                  <a:lnTo>
                    <a:pt x="11176" y="13738225"/>
                  </a:lnTo>
                  <a:lnTo>
                    <a:pt x="11176" y="13727049"/>
                  </a:lnTo>
                  <a:lnTo>
                    <a:pt x="24395176" y="13727049"/>
                  </a:lnTo>
                  <a:lnTo>
                    <a:pt x="24395176" y="13738225"/>
                  </a:lnTo>
                  <a:lnTo>
                    <a:pt x="24384000" y="13738225"/>
                  </a:lnTo>
                  <a:lnTo>
                    <a:pt x="24384000" y="11176"/>
                  </a:lnTo>
                  <a:lnTo>
                    <a:pt x="24395176" y="11176"/>
                  </a:lnTo>
                  <a:lnTo>
                    <a:pt x="24395176" y="22352"/>
                  </a:lnTo>
                  <a:lnTo>
                    <a:pt x="11176" y="22352"/>
                  </a:lnTo>
                  <a:close/>
                </a:path>
              </a:pathLst>
            </a:custGeom>
            <a:solidFill>
              <a:srgbClr val="565151">
                <a:alpha val="68627"/>
              </a:srgbClr>
            </a:solidFill>
          </p:spPr>
        </p:sp>
      </p:grpSp>
      <p:sp>
        <p:nvSpPr>
          <p:cNvPr name="Freeform 6" id="6"/>
          <p:cNvSpPr/>
          <p:nvPr/>
        </p:nvSpPr>
        <p:spPr>
          <a:xfrm flipH="false" flipV="false" rot="0">
            <a:off x="4708136" y="698175"/>
            <a:ext cx="10093661" cy="8915654"/>
          </a:xfrm>
          <a:custGeom>
            <a:avLst/>
            <a:gdLst/>
            <a:ahLst/>
            <a:cxnLst/>
            <a:rect r="r" b="b" t="t" l="l"/>
            <a:pathLst>
              <a:path h="8915654" w="10093661">
                <a:moveTo>
                  <a:pt x="0" y="0"/>
                </a:moveTo>
                <a:lnTo>
                  <a:pt x="10093661" y="0"/>
                </a:lnTo>
                <a:lnTo>
                  <a:pt x="10093661" y="8915654"/>
                </a:lnTo>
                <a:lnTo>
                  <a:pt x="0" y="8915654"/>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305264" cy="10304264"/>
            <a:chOff x="0" y="0"/>
            <a:chExt cx="24407018" cy="13739018"/>
          </a:xfrm>
        </p:grpSpPr>
        <p:sp>
          <p:nvSpPr>
            <p:cNvPr name="Freeform 4" id="4"/>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67843"/>
              </a:srgbClr>
            </a:solidFill>
          </p:spPr>
        </p:sp>
        <p:sp>
          <p:nvSpPr>
            <p:cNvPr name="Freeform 5" id="5"/>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alpha val="67843"/>
              </a:srgbClr>
            </a:solidFill>
          </p:spPr>
        </p:sp>
      </p:grpSp>
      <p:sp>
        <p:nvSpPr>
          <p:cNvPr name="Freeform 6" id="6"/>
          <p:cNvSpPr/>
          <p:nvPr/>
        </p:nvSpPr>
        <p:spPr>
          <a:xfrm flipH="false" flipV="false" rot="0">
            <a:off x="8945853" y="1954420"/>
            <a:ext cx="9157531" cy="6868149"/>
          </a:xfrm>
          <a:custGeom>
            <a:avLst/>
            <a:gdLst/>
            <a:ahLst/>
            <a:cxnLst/>
            <a:rect r="r" b="b" t="t" l="l"/>
            <a:pathLst>
              <a:path h="6868149" w="9157531">
                <a:moveTo>
                  <a:pt x="0" y="0"/>
                </a:moveTo>
                <a:lnTo>
                  <a:pt x="9157531" y="0"/>
                </a:lnTo>
                <a:lnTo>
                  <a:pt x="9157531" y="6868149"/>
                </a:lnTo>
                <a:lnTo>
                  <a:pt x="0" y="6868149"/>
                </a:lnTo>
                <a:lnTo>
                  <a:pt x="0" y="0"/>
                </a:lnTo>
                <a:close/>
              </a:path>
            </a:pathLst>
          </a:custGeom>
          <a:blipFill>
            <a:blip r:embed="rId3"/>
            <a:stretch>
              <a:fillRect l="0" t="0" r="0" b="0"/>
            </a:stretch>
          </a:blipFill>
        </p:spPr>
      </p:sp>
      <p:sp>
        <p:nvSpPr>
          <p:cNvPr name="TextBox 7" id="7"/>
          <p:cNvSpPr txBox="true"/>
          <p:nvPr/>
        </p:nvSpPr>
        <p:spPr>
          <a:xfrm rot="0">
            <a:off x="958977" y="504825"/>
            <a:ext cx="14070931" cy="850983"/>
          </a:xfrm>
          <a:prstGeom prst="rect">
            <a:avLst/>
          </a:prstGeom>
        </p:spPr>
        <p:txBody>
          <a:bodyPr anchor="t" rtlCol="false" tIns="0" lIns="0" bIns="0" rIns="0">
            <a:spAutoFit/>
          </a:bodyPr>
          <a:lstStyle/>
          <a:p>
            <a:pPr algn="l">
              <a:lnSpc>
                <a:spcPts val="6834"/>
              </a:lnSpc>
            </a:pPr>
            <a:r>
              <a:rPr lang="en-US" sz="5467" spc="-54">
                <a:solidFill>
                  <a:srgbClr val="FFFFFF"/>
                </a:solidFill>
                <a:latin typeface="Canva Sans Bold"/>
              </a:rPr>
              <a:t>Implementation of Stack using </a:t>
            </a:r>
            <a:r>
              <a:rPr lang="en-US" sz="5467" spc="-54">
                <a:solidFill>
                  <a:srgbClr val="00BF63"/>
                </a:solidFill>
                <a:latin typeface="Canva Sans Bold"/>
              </a:rPr>
              <a:t>Linked List</a:t>
            </a:r>
          </a:p>
        </p:txBody>
      </p:sp>
      <p:sp>
        <p:nvSpPr>
          <p:cNvPr name="TextBox 8" id="8"/>
          <p:cNvSpPr txBox="true"/>
          <p:nvPr/>
        </p:nvSpPr>
        <p:spPr>
          <a:xfrm rot="0">
            <a:off x="560681" y="1738105"/>
            <a:ext cx="8385172" cy="7622371"/>
          </a:xfrm>
          <a:prstGeom prst="rect">
            <a:avLst/>
          </a:prstGeom>
        </p:spPr>
        <p:txBody>
          <a:bodyPr anchor="t" rtlCol="false" tIns="0" lIns="0" bIns="0" rIns="0">
            <a:spAutoFit/>
          </a:bodyPr>
          <a:lstStyle/>
          <a:p>
            <a:pPr algn="l" marL="690879" indent="-345439" lvl="1">
              <a:lnSpc>
                <a:spcPts val="5087"/>
              </a:lnSpc>
              <a:buFont typeface="Arial"/>
              <a:buChar char="•"/>
            </a:pPr>
            <a:r>
              <a:rPr lang="en-US" sz="3199" spc="284">
                <a:solidFill>
                  <a:srgbClr val="E5E0DF"/>
                </a:solidFill>
                <a:latin typeface="Inter"/>
              </a:rPr>
              <a:t>A stack can be implemented using linked list also, where elements are stored using nodes in memory.</a:t>
            </a:r>
          </a:p>
          <a:p>
            <a:pPr algn="l" marL="690879" indent="-345439" lvl="1">
              <a:lnSpc>
                <a:spcPts val="5087"/>
              </a:lnSpc>
              <a:buFont typeface="Arial"/>
              <a:buChar char="•"/>
            </a:pPr>
            <a:r>
              <a:rPr lang="en-US" sz="3199" spc="284">
                <a:solidFill>
                  <a:srgbClr val="E5E0DF"/>
                </a:solidFill>
                <a:latin typeface="Inter"/>
              </a:rPr>
              <a:t>Implementing a stack using a linked list involves creating a linked list structure where each element of the stack is represented as a node.</a:t>
            </a:r>
          </a:p>
          <a:p>
            <a:pPr algn="l" marL="690879" indent="-345439" lvl="1">
              <a:lnSpc>
                <a:spcPts val="5087"/>
              </a:lnSpc>
              <a:buFont typeface="Arial"/>
              <a:buChar char="•"/>
            </a:pPr>
            <a:r>
              <a:rPr lang="en-US" sz="3199" spc="284">
                <a:solidFill>
                  <a:srgbClr val="E5E0DF"/>
                </a:solidFill>
                <a:latin typeface="Inter"/>
              </a:rPr>
              <a:t>The top of the stack is represented by the head of the linked list.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64" y="-17264"/>
            <a:ext cx="18305264" cy="10304264"/>
            <a:chOff x="0" y="0"/>
            <a:chExt cx="24407018" cy="13739018"/>
          </a:xfrm>
        </p:grpSpPr>
        <p:sp>
          <p:nvSpPr>
            <p:cNvPr name="Freeform 4" id="4"/>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64706"/>
              </a:srgbClr>
            </a:solidFill>
          </p:spPr>
        </p:sp>
        <p:sp>
          <p:nvSpPr>
            <p:cNvPr name="Freeform 5" id="5"/>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alpha val="64706"/>
              </a:srgbClr>
            </a:solidFill>
          </p:spPr>
        </p:sp>
      </p:grpSp>
      <p:grpSp>
        <p:nvGrpSpPr>
          <p:cNvPr name="Group 6" id="6"/>
          <p:cNvGrpSpPr/>
          <p:nvPr/>
        </p:nvGrpSpPr>
        <p:grpSpPr>
          <a:xfrm rot="0">
            <a:off x="554572" y="448906"/>
            <a:ext cx="17149124" cy="9299994"/>
            <a:chOff x="0" y="0"/>
            <a:chExt cx="4516642" cy="2449381"/>
          </a:xfrm>
        </p:grpSpPr>
        <p:sp>
          <p:nvSpPr>
            <p:cNvPr name="Freeform 7" id="7"/>
            <p:cNvSpPr/>
            <p:nvPr/>
          </p:nvSpPr>
          <p:spPr>
            <a:xfrm flipH="false" flipV="false" rot="0">
              <a:off x="0" y="0"/>
              <a:ext cx="4516642" cy="2449381"/>
            </a:xfrm>
            <a:custGeom>
              <a:avLst/>
              <a:gdLst/>
              <a:ahLst/>
              <a:cxnLst/>
              <a:rect r="r" b="b" t="t" l="l"/>
              <a:pathLst>
                <a:path h="2449381" w="4516642">
                  <a:moveTo>
                    <a:pt x="0" y="0"/>
                  </a:moveTo>
                  <a:lnTo>
                    <a:pt x="4516642" y="0"/>
                  </a:lnTo>
                  <a:lnTo>
                    <a:pt x="4516642" y="2449381"/>
                  </a:lnTo>
                  <a:lnTo>
                    <a:pt x="0" y="2449381"/>
                  </a:lnTo>
                  <a:close/>
                </a:path>
              </a:pathLst>
            </a:custGeom>
            <a:solidFill>
              <a:srgbClr val="000000">
                <a:alpha val="0"/>
              </a:srgbClr>
            </a:solidFill>
          </p:spPr>
        </p:sp>
        <p:sp>
          <p:nvSpPr>
            <p:cNvPr name="TextBox 8" id="8"/>
            <p:cNvSpPr txBox="true"/>
            <p:nvPr/>
          </p:nvSpPr>
          <p:spPr>
            <a:xfrm>
              <a:off x="0" y="-76200"/>
              <a:ext cx="4516642" cy="2525581"/>
            </a:xfrm>
            <a:prstGeom prst="rect">
              <a:avLst/>
            </a:prstGeom>
          </p:spPr>
          <p:txBody>
            <a:bodyPr anchor="ctr" rtlCol="false" tIns="50800" lIns="50800" bIns="50800" rIns="50800"/>
            <a:lstStyle/>
            <a:p>
              <a:pPr algn="ctr">
                <a:lnSpc>
                  <a:spcPts val="3498"/>
                </a:lnSpc>
              </a:pPr>
            </a:p>
          </p:txBody>
        </p:sp>
      </p:grpSp>
      <p:sp>
        <p:nvSpPr>
          <p:cNvPr name="Freeform 9" id="9"/>
          <p:cNvSpPr/>
          <p:nvPr/>
        </p:nvSpPr>
        <p:spPr>
          <a:xfrm flipH="false" flipV="false" rot="0">
            <a:off x="745684" y="2077617"/>
            <a:ext cx="8383451" cy="6809748"/>
          </a:xfrm>
          <a:custGeom>
            <a:avLst/>
            <a:gdLst/>
            <a:ahLst/>
            <a:cxnLst/>
            <a:rect r="r" b="b" t="t" l="l"/>
            <a:pathLst>
              <a:path h="6809748" w="8383451">
                <a:moveTo>
                  <a:pt x="0" y="0"/>
                </a:moveTo>
                <a:lnTo>
                  <a:pt x="8383450" y="0"/>
                </a:lnTo>
                <a:lnTo>
                  <a:pt x="8383450" y="6809748"/>
                </a:lnTo>
                <a:lnTo>
                  <a:pt x="0" y="6809748"/>
                </a:lnTo>
                <a:lnTo>
                  <a:pt x="0" y="0"/>
                </a:lnTo>
                <a:close/>
              </a:path>
            </a:pathLst>
          </a:custGeom>
          <a:blipFill>
            <a:blip r:embed="rId3"/>
            <a:stretch>
              <a:fillRect l="0" t="0" r="-13476" b="-119163"/>
            </a:stretch>
          </a:blipFill>
        </p:spPr>
      </p:sp>
      <p:sp>
        <p:nvSpPr>
          <p:cNvPr name="Freeform 10" id="10"/>
          <p:cNvSpPr/>
          <p:nvPr/>
        </p:nvSpPr>
        <p:spPr>
          <a:xfrm flipH="false" flipV="false" rot="0">
            <a:off x="9773386" y="2002497"/>
            <a:ext cx="7930310" cy="6959988"/>
          </a:xfrm>
          <a:custGeom>
            <a:avLst/>
            <a:gdLst/>
            <a:ahLst/>
            <a:cxnLst/>
            <a:rect r="r" b="b" t="t" l="l"/>
            <a:pathLst>
              <a:path h="6959988" w="7930310">
                <a:moveTo>
                  <a:pt x="0" y="0"/>
                </a:moveTo>
                <a:lnTo>
                  <a:pt x="7930310" y="0"/>
                </a:lnTo>
                <a:lnTo>
                  <a:pt x="7930310" y="6959988"/>
                </a:lnTo>
                <a:lnTo>
                  <a:pt x="0" y="6959988"/>
                </a:lnTo>
                <a:lnTo>
                  <a:pt x="0" y="0"/>
                </a:lnTo>
                <a:close/>
              </a:path>
            </a:pathLst>
          </a:custGeom>
          <a:blipFill>
            <a:blip r:embed="rId4"/>
            <a:stretch>
              <a:fillRect l="0" t="-78752" r="0" b="0"/>
            </a:stretch>
          </a:blipFill>
        </p:spPr>
      </p:sp>
      <p:sp>
        <p:nvSpPr>
          <p:cNvPr name="TextBox 11" id="11"/>
          <p:cNvSpPr txBox="true"/>
          <p:nvPr/>
        </p:nvSpPr>
        <p:spPr>
          <a:xfrm rot="0">
            <a:off x="7627776" y="537572"/>
            <a:ext cx="3601089" cy="887007"/>
          </a:xfrm>
          <a:prstGeom prst="rect">
            <a:avLst/>
          </a:prstGeom>
        </p:spPr>
        <p:txBody>
          <a:bodyPr anchor="t" rtlCol="false" tIns="0" lIns="0" bIns="0" rIns="0">
            <a:spAutoFit/>
          </a:bodyPr>
          <a:lstStyle/>
          <a:p>
            <a:pPr algn="ctr">
              <a:lnSpc>
                <a:spcPts val="7279"/>
              </a:lnSpc>
            </a:pPr>
            <a:r>
              <a:rPr lang="en-US" sz="5199" spc="317">
                <a:solidFill>
                  <a:srgbClr val="FFFFFF"/>
                </a:solidFill>
                <a:latin typeface="Canva Sans Bold"/>
              </a:rPr>
              <a:t>Algorithm</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C"/>
            </a:solidFill>
          </p:spPr>
        </p:sp>
      </p:grpSp>
      <p:grpSp>
        <p:nvGrpSpPr>
          <p:cNvPr name="Group 4" id="4"/>
          <p:cNvGrpSpPr/>
          <p:nvPr/>
        </p:nvGrpSpPr>
        <p:grpSpPr>
          <a:xfrm rot="0">
            <a:off x="-8632" y="-8632"/>
            <a:ext cx="18305264" cy="10304264"/>
            <a:chOff x="0" y="0"/>
            <a:chExt cx="24407018" cy="13739018"/>
          </a:xfrm>
        </p:grpSpPr>
        <p:sp>
          <p:nvSpPr>
            <p:cNvPr name="Freeform 5" id="5"/>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solidFill>
          </p:spPr>
        </p:sp>
        <p:sp>
          <p:nvSpPr>
            <p:cNvPr name="Freeform 6" id="6"/>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solidFill>
          </p:spPr>
        </p:sp>
      </p:grpSp>
      <p:sp>
        <p:nvSpPr>
          <p:cNvPr name="TextBox 7" id="7"/>
          <p:cNvSpPr txBox="true"/>
          <p:nvPr/>
        </p:nvSpPr>
        <p:spPr>
          <a:xfrm rot="0">
            <a:off x="1245206" y="932171"/>
            <a:ext cx="11450121" cy="1717714"/>
          </a:xfrm>
          <a:prstGeom prst="rect">
            <a:avLst/>
          </a:prstGeom>
        </p:spPr>
        <p:txBody>
          <a:bodyPr anchor="t" rtlCol="false" tIns="0" lIns="0" bIns="0" rIns="0">
            <a:spAutoFit/>
          </a:bodyPr>
          <a:lstStyle/>
          <a:p>
            <a:pPr algn="l">
              <a:lnSpc>
                <a:spcPts val="6834"/>
              </a:lnSpc>
            </a:pPr>
            <a:r>
              <a:rPr lang="en-US" sz="5467" spc="-163">
                <a:solidFill>
                  <a:srgbClr val="FFFFFF"/>
                </a:solidFill>
                <a:latin typeface="Canva Sans Bold"/>
              </a:rPr>
              <a:t>Common Problems and Challenges in Stack Data Structure</a:t>
            </a:r>
          </a:p>
        </p:txBody>
      </p:sp>
      <p:grpSp>
        <p:nvGrpSpPr>
          <p:cNvPr name="Group 8" id="8"/>
          <p:cNvGrpSpPr/>
          <p:nvPr/>
        </p:nvGrpSpPr>
        <p:grpSpPr>
          <a:xfrm rot="0">
            <a:off x="1245206" y="3431262"/>
            <a:ext cx="850313" cy="850313"/>
            <a:chOff x="0" y="0"/>
            <a:chExt cx="856257" cy="856257"/>
          </a:xfrm>
        </p:grpSpPr>
        <p:sp>
          <p:nvSpPr>
            <p:cNvPr name="Freeform 9" id="9"/>
            <p:cNvSpPr/>
            <p:nvPr/>
          </p:nvSpPr>
          <p:spPr>
            <a:xfrm flipH="false" flipV="false" rot="0">
              <a:off x="11557" y="11557"/>
              <a:ext cx="833120" cy="833247"/>
            </a:xfrm>
            <a:custGeom>
              <a:avLst/>
              <a:gdLst/>
              <a:ahLst/>
              <a:cxnLst/>
              <a:rect r="r" b="b" t="t" l="l"/>
              <a:pathLst>
                <a:path h="833247" w="833120">
                  <a:moveTo>
                    <a:pt x="0" y="166624"/>
                  </a:moveTo>
                  <a:cubicBezTo>
                    <a:pt x="0" y="74549"/>
                    <a:pt x="74549" y="0"/>
                    <a:pt x="166624" y="0"/>
                  </a:cubicBezTo>
                  <a:lnTo>
                    <a:pt x="666496" y="0"/>
                  </a:lnTo>
                  <a:cubicBezTo>
                    <a:pt x="758571" y="0"/>
                    <a:pt x="833120" y="74549"/>
                    <a:pt x="833120" y="166624"/>
                  </a:cubicBezTo>
                  <a:lnTo>
                    <a:pt x="833120" y="666496"/>
                  </a:lnTo>
                  <a:cubicBezTo>
                    <a:pt x="833120" y="758571"/>
                    <a:pt x="758571" y="833120"/>
                    <a:pt x="666496" y="833120"/>
                  </a:cubicBezTo>
                  <a:lnTo>
                    <a:pt x="166624" y="833120"/>
                  </a:lnTo>
                  <a:cubicBezTo>
                    <a:pt x="74549" y="833247"/>
                    <a:pt x="0" y="758571"/>
                    <a:pt x="0" y="666496"/>
                  </a:cubicBezTo>
                  <a:close/>
                </a:path>
              </a:pathLst>
            </a:custGeom>
            <a:solidFill>
              <a:srgbClr val="110080"/>
            </a:solidFill>
          </p:spPr>
        </p:sp>
        <p:sp>
          <p:nvSpPr>
            <p:cNvPr name="Freeform 10" id="10"/>
            <p:cNvSpPr/>
            <p:nvPr/>
          </p:nvSpPr>
          <p:spPr>
            <a:xfrm flipH="false" flipV="false" rot="0">
              <a:off x="0" y="0"/>
              <a:ext cx="856234" cy="856234"/>
            </a:xfrm>
            <a:custGeom>
              <a:avLst/>
              <a:gdLst/>
              <a:ahLst/>
              <a:cxnLst/>
              <a:rect r="r" b="b" t="t" l="l"/>
              <a:pathLst>
                <a:path h="856234" w="856234">
                  <a:moveTo>
                    <a:pt x="0" y="178181"/>
                  </a:moveTo>
                  <a:cubicBezTo>
                    <a:pt x="0" y="79756"/>
                    <a:pt x="79756" y="0"/>
                    <a:pt x="178181" y="0"/>
                  </a:cubicBezTo>
                  <a:lnTo>
                    <a:pt x="678053" y="0"/>
                  </a:lnTo>
                  <a:lnTo>
                    <a:pt x="678053" y="11557"/>
                  </a:lnTo>
                  <a:lnTo>
                    <a:pt x="678053" y="0"/>
                  </a:lnTo>
                  <a:lnTo>
                    <a:pt x="678053" y="11557"/>
                  </a:lnTo>
                  <a:lnTo>
                    <a:pt x="678053" y="0"/>
                  </a:lnTo>
                  <a:cubicBezTo>
                    <a:pt x="776478" y="0"/>
                    <a:pt x="856234" y="79756"/>
                    <a:pt x="856234" y="178181"/>
                  </a:cubicBezTo>
                  <a:lnTo>
                    <a:pt x="856234" y="678053"/>
                  </a:lnTo>
                  <a:lnTo>
                    <a:pt x="844677" y="678053"/>
                  </a:lnTo>
                  <a:lnTo>
                    <a:pt x="856234" y="678053"/>
                  </a:lnTo>
                  <a:cubicBezTo>
                    <a:pt x="856234" y="776478"/>
                    <a:pt x="776478" y="856234"/>
                    <a:pt x="678053" y="856234"/>
                  </a:cubicBezTo>
                  <a:lnTo>
                    <a:pt x="678053" y="844677"/>
                  </a:lnTo>
                  <a:lnTo>
                    <a:pt x="678053" y="856234"/>
                  </a:lnTo>
                  <a:lnTo>
                    <a:pt x="178181" y="856234"/>
                  </a:lnTo>
                  <a:lnTo>
                    <a:pt x="178181" y="844677"/>
                  </a:lnTo>
                  <a:lnTo>
                    <a:pt x="178181" y="856234"/>
                  </a:lnTo>
                  <a:cubicBezTo>
                    <a:pt x="79756" y="856234"/>
                    <a:pt x="0" y="776478"/>
                    <a:pt x="0" y="678053"/>
                  </a:cubicBezTo>
                  <a:lnTo>
                    <a:pt x="0" y="178181"/>
                  </a:lnTo>
                  <a:lnTo>
                    <a:pt x="11557" y="178181"/>
                  </a:lnTo>
                  <a:lnTo>
                    <a:pt x="0" y="178181"/>
                  </a:lnTo>
                  <a:moveTo>
                    <a:pt x="22987" y="178181"/>
                  </a:moveTo>
                  <a:lnTo>
                    <a:pt x="22987" y="678053"/>
                  </a:lnTo>
                  <a:lnTo>
                    <a:pt x="11557" y="678053"/>
                  </a:lnTo>
                  <a:lnTo>
                    <a:pt x="23114" y="678053"/>
                  </a:lnTo>
                  <a:cubicBezTo>
                    <a:pt x="23114" y="763778"/>
                    <a:pt x="92583" y="833247"/>
                    <a:pt x="178308" y="833247"/>
                  </a:cubicBezTo>
                  <a:lnTo>
                    <a:pt x="678053" y="833247"/>
                  </a:lnTo>
                  <a:cubicBezTo>
                    <a:pt x="763778" y="833247"/>
                    <a:pt x="833247" y="763778"/>
                    <a:pt x="833247" y="678053"/>
                  </a:cubicBezTo>
                  <a:lnTo>
                    <a:pt x="833247" y="178181"/>
                  </a:lnTo>
                  <a:lnTo>
                    <a:pt x="844804" y="178181"/>
                  </a:lnTo>
                  <a:lnTo>
                    <a:pt x="833247" y="178181"/>
                  </a:lnTo>
                  <a:cubicBezTo>
                    <a:pt x="833247" y="92456"/>
                    <a:pt x="763778" y="22987"/>
                    <a:pt x="678053" y="22987"/>
                  </a:cubicBezTo>
                  <a:lnTo>
                    <a:pt x="178181" y="22987"/>
                  </a:lnTo>
                  <a:lnTo>
                    <a:pt x="178181" y="11557"/>
                  </a:lnTo>
                  <a:lnTo>
                    <a:pt x="178181" y="23114"/>
                  </a:lnTo>
                  <a:cubicBezTo>
                    <a:pt x="92456" y="22987"/>
                    <a:pt x="22987" y="92456"/>
                    <a:pt x="22987" y="178181"/>
                  </a:cubicBezTo>
                  <a:close/>
                </a:path>
              </a:pathLst>
            </a:custGeom>
            <a:solidFill>
              <a:srgbClr val="140099"/>
            </a:solidFill>
          </p:spPr>
        </p:sp>
      </p:grpSp>
      <p:sp>
        <p:nvSpPr>
          <p:cNvPr name="TextBox 11" id="11"/>
          <p:cNvSpPr txBox="true"/>
          <p:nvPr/>
        </p:nvSpPr>
        <p:spPr>
          <a:xfrm rot="0">
            <a:off x="1551985" y="3552512"/>
            <a:ext cx="14318" cy="457736"/>
          </a:xfrm>
          <a:prstGeom prst="rect">
            <a:avLst/>
          </a:prstGeom>
        </p:spPr>
        <p:txBody>
          <a:bodyPr anchor="t" rtlCol="false" tIns="0" lIns="0" bIns="0" rIns="0">
            <a:spAutoFit/>
          </a:bodyPr>
          <a:lstStyle/>
          <a:p>
            <a:pPr algn="ctr">
              <a:lnSpc>
                <a:spcPts val="4101"/>
              </a:lnSpc>
            </a:pPr>
            <a:r>
              <a:rPr lang="en-US" sz="3279" spc="-98">
                <a:solidFill>
                  <a:srgbClr val="E5E0DF"/>
                </a:solidFill>
                <a:latin typeface="Inter Bold"/>
              </a:rPr>
              <a:t>1</a:t>
            </a:r>
          </a:p>
        </p:txBody>
      </p:sp>
      <p:sp>
        <p:nvSpPr>
          <p:cNvPr name="TextBox 12" id="12"/>
          <p:cNvSpPr txBox="true"/>
          <p:nvPr/>
        </p:nvSpPr>
        <p:spPr>
          <a:xfrm rot="0">
            <a:off x="2605827" y="3402687"/>
            <a:ext cx="4675759" cy="631723"/>
          </a:xfrm>
          <a:prstGeom prst="rect">
            <a:avLst/>
          </a:prstGeom>
        </p:spPr>
        <p:txBody>
          <a:bodyPr anchor="t" rtlCol="false" tIns="0" lIns="0" bIns="0" rIns="0">
            <a:spAutoFit/>
          </a:bodyPr>
          <a:lstStyle/>
          <a:p>
            <a:pPr algn="l">
              <a:lnSpc>
                <a:spcPts val="5000"/>
              </a:lnSpc>
            </a:pPr>
            <a:r>
              <a:rPr lang="en-US" sz="3999" spc="-120">
                <a:solidFill>
                  <a:srgbClr val="E5E0DF"/>
                </a:solidFill>
                <a:latin typeface="Inter Bold"/>
              </a:rPr>
              <a:t>Stack Overflow</a:t>
            </a:r>
          </a:p>
        </p:txBody>
      </p:sp>
      <p:sp>
        <p:nvSpPr>
          <p:cNvPr name="TextBox 13" id="13"/>
          <p:cNvSpPr txBox="true"/>
          <p:nvPr/>
        </p:nvSpPr>
        <p:spPr>
          <a:xfrm rot="0">
            <a:off x="2605827" y="4303277"/>
            <a:ext cx="10547479" cy="1450566"/>
          </a:xfrm>
          <a:prstGeom prst="rect">
            <a:avLst/>
          </a:prstGeom>
        </p:spPr>
        <p:txBody>
          <a:bodyPr anchor="t" rtlCol="false" tIns="0" lIns="0" bIns="0" rIns="0">
            <a:spAutoFit/>
          </a:bodyPr>
          <a:lstStyle/>
          <a:p>
            <a:pPr algn="l">
              <a:lnSpc>
                <a:spcPts val="5917"/>
              </a:lnSpc>
            </a:pPr>
            <a:r>
              <a:rPr lang="en-US" sz="3699" spc="-73">
                <a:solidFill>
                  <a:srgbClr val="E5E0DF"/>
                </a:solidFill>
                <a:latin typeface="Inter"/>
              </a:rPr>
              <a:t>It occurs when the stack exceeds its predefined size, leading to memory allocation issues.</a:t>
            </a:r>
          </a:p>
        </p:txBody>
      </p:sp>
      <p:grpSp>
        <p:nvGrpSpPr>
          <p:cNvPr name="Group 14" id="14"/>
          <p:cNvGrpSpPr/>
          <p:nvPr/>
        </p:nvGrpSpPr>
        <p:grpSpPr>
          <a:xfrm rot="0">
            <a:off x="1268309" y="6640891"/>
            <a:ext cx="850583" cy="850582"/>
            <a:chOff x="0" y="0"/>
            <a:chExt cx="1134110" cy="1134110"/>
          </a:xfrm>
        </p:grpSpPr>
        <p:sp>
          <p:nvSpPr>
            <p:cNvPr name="Freeform 15" id="15"/>
            <p:cNvSpPr/>
            <p:nvPr/>
          </p:nvSpPr>
          <p:spPr>
            <a:xfrm flipH="false" flipV="false" rot="0">
              <a:off x="15307" y="15307"/>
              <a:ext cx="1103466" cy="1103634"/>
            </a:xfrm>
            <a:custGeom>
              <a:avLst/>
              <a:gdLst/>
              <a:ahLst/>
              <a:cxnLst/>
              <a:rect r="r" b="b" t="t" l="l"/>
              <a:pathLst>
                <a:path h="1103634" w="1103466">
                  <a:moveTo>
                    <a:pt x="0" y="220693"/>
                  </a:moveTo>
                  <a:cubicBezTo>
                    <a:pt x="0" y="98740"/>
                    <a:pt x="98740" y="0"/>
                    <a:pt x="220693" y="0"/>
                  </a:cubicBezTo>
                  <a:lnTo>
                    <a:pt x="882773" y="0"/>
                  </a:lnTo>
                  <a:cubicBezTo>
                    <a:pt x="1004726" y="0"/>
                    <a:pt x="1103466" y="98740"/>
                    <a:pt x="1103466" y="220693"/>
                  </a:cubicBezTo>
                  <a:lnTo>
                    <a:pt x="1103466" y="882773"/>
                  </a:lnTo>
                  <a:cubicBezTo>
                    <a:pt x="1103466" y="1004726"/>
                    <a:pt x="1004726" y="1103466"/>
                    <a:pt x="882773" y="1103466"/>
                  </a:cubicBezTo>
                  <a:lnTo>
                    <a:pt x="220693" y="1103466"/>
                  </a:lnTo>
                  <a:cubicBezTo>
                    <a:pt x="98740" y="1103634"/>
                    <a:pt x="0" y="1004726"/>
                    <a:pt x="0" y="882773"/>
                  </a:cubicBezTo>
                  <a:close/>
                </a:path>
              </a:pathLst>
            </a:custGeom>
            <a:solidFill>
              <a:srgbClr val="110080"/>
            </a:solidFill>
          </p:spPr>
        </p:sp>
        <p:sp>
          <p:nvSpPr>
            <p:cNvPr name="Freeform 16" id="16"/>
            <p:cNvSpPr/>
            <p:nvPr/>
          </p:nvSpPr>
          <p:spPr>
            <a:xfrm flipH="false" flipV="false" rot="0">
              <a:off x="0" y="0"/>
              <a:ext cx="1134080" cy="1134080"/>
            </a:xfrm>
            <a:custGeom>
              <a:avLst/>
              <a:gdLst/>
              <a:ahLst/>
              <a:cxnLst/>
              <a:rect r="r" b="b" t="t" l="l"/>
              <a:pathLst>
                <a:path h="1134080" w="1134080">
                  <a:moveTo>
                    <a:pt x="0" y="236000"/>
                  </a:moveTo>
                  <a:cubicBezTo>
                    <a:pt x="0" y="105637"/>
                    <a:pt x="105637" y="0"/>
                    <a:pt x="236000" y="0"/>
                  </a:cubicBezTo>
                  <a:lnTo>
                    <a:pt x="898080" y="0"/>
                  </a:lnTo>
                  <a:lnTo>
                    <a:pt x="898080" y="15307"/>
                  </a:lnTo>
                  <a:lnTo>
                    <a:pt x="898080" y="0"/>
                  </a:lnTo>
                  <a:lnTo>
                    <a:pt x="898080" y="15307"/>
                  </a:lnTo>
                  <a:lnTo>
                    <a:pt x="898080" y="0"/>
                  </a:lnTo>
                  <a:cubicBezTo>
                    <a:pt x="1028443" y="0"/>
                    <a:pt x="1134080" y="105637"/>
                    <a:pt x="1134080" y="236000"/>
                  </a:cubicBezTo>
                  <a:lnTo>
                    <a:pt x="1134080" y="898080"/>
                  </a:lnTo>
                  <a:lnTo>
                    <a:pt x="1118773" y="898080"/>
                  </a:lnTo>
                  <a:lnTo>
                    <a:pt x="1134080" y="898080"/>
                  </a:lnTo>
                  <a:cubicBezTo>
                    <a:pt x="1134080" y="1028443"/>
                    <a:pt x="1028443" y="1134080"/>
                    <a:pt x="898080" y="1134080"/>
                  </a:cubicBezTo>
                  <a:lnTo>
                    <a:pt x="898080" y="1118773"/>
                  </a:lnTo>
                  <a:lnTo>
                    <a:pt x="898080" y="1134080"/>
                  </a:lnTo>
                  <a:lnTo>
                    <a:pt x="236000" y="1134080"/>
                  </a:lnTo>
                  <a:lnTo>
                    <a:pt x="236000" y="1118773"/>
                  </a:lnTo>
                  <a:lnTo>
                    <a:pt x="236000" y="1134080"/>
                  </a:lnTo>
                  <a:cubicBezTo>
                    <a:pt x="105637" y="1134080"/>
                    <a:pt x="0" y="1028443"/>
                    <a:pt x="0" y="898080"/>
                  </a:cubicBezTo>
                  <a:lnTo>
                    <a:pt x="0" y="236000"/>
                  </a:lnTo>
                  <a:lnTo>
                    <a:pt x="15307" y="236000"/>
                  </a:lnTo>
                  <a:lnTo>
                    <a:pt x="0" y="236000"/>
                  </a:lnTo>
                  <a:moveTo>
                    <a:pt x="30446" y="236000"/>
                  </a:moveTo>
                  <a:lnTo>
                    <a:pt x="30446" y="898080"/>
                  </a:lnTo>
                  <a:lnTo>
                    <a:pt x="15307" y="898080"/>
                  </a:lnTo>
                  <a:lnTo>
                    <a:pt x="30614" y="898080"/>
                  </a:lnTo>
                  <a:cubicBezTo>
                    <a:pt x="30614" y="1011622"/>
                    <a:pt x="122626" y="1103634"/>
                    <a:pt x="236169" y="1103634"/>
                  </a:cubicBezTo>
                  <a:lnTo>
                    <a:pt x="898080" y="1103634"/>
                  </a:lnTo>
                  <a:cubicBezTo>
                    <a:pt x="1011622" y="1103634"/>
                    <a:pt x="1103634" y="1011622"/>
                    <a:pt x="1103634" y="898080"/>
                  </a:cubicBezTo>
                  <a:lnTo>
                    <a:pt x="1103634" y="236000"/>
                  </a:lnTo>
                  <a:lnTo>
                    <a:pt x="1118941" y="236000"/>
                  </a:lnTo>
                  <a:lnTo>
                    <a:pt x="1103634" y="236000"/>
                  </a:lnTo>
                  <a:cubicBezTo>
                    <a:pt x="1103634" y="122458"/>
                    <a:pt x="1011622" y="30446"/>
                    <a:pt x="898080" y="30446"/>
                  </a:cubicBezTo>
                  <a:lnTo>
                    <a:pt x="236000" y="30446"/>
                  </a:lnTo>
                  <a:lnTo>
                    <a:pt x="236000" y="15307"/>
                  </a:lnTo>
                  <a:lnTo>
                    <a:pt x="236000" y="30614"/>
                  </a:lnTo>
                  <a:cubicBezTo>
                    <a:pt x="122458" y="30446"/>
                    <a:pt x="30446" y="122458"/>
                    <a:pt x="30446" y="236000"/>
                  </a:cubicBezTo>
                  <a:close/>
                </a:path>
              </a:pathLst>
            </a:custGeom>
            <a:solidFill>
              <a:srgbClr val="140099"/>
            </a:solidFill>
          </p:spPr>
        </p:sp>
      </p:grpSp>
      <p:sp>
        <p:nvSpPr>
          <p:cNvPr name="TextBox 17" id="17"/>
          <p:cNvSpPr txBox="true"/>
          <p:nvPr/>
        </p:nvSpPr>
        <p:spPr>
          <a:xfrm rot="0">
            <a:off x="1490042" y="6742776"/>
            <a:ext cx="61943" cy="457736"/>
          </a:xfrm>
          <a:prstGeom prst="rect">
            <a:avLst/>
          </a:prstGeom>
        </p:spPr>
        <p:txBody>
          <a:bodyPr anchor="t" rtlCol="false" tIns="0" lIns="0" bIns="0" rIns="0">
            <a:spAutoFit/>
          </a:bodyPr>
          <a:lstStyle/>
          <a:p>
            <a:pPr algn="ctr">
              <a:lnSpc>
                <a:spcPts val="4101"/>
              </a:lnSpc>
            </a:pPr>
            <a:r>
              <a:rPr lang="en-US" sz="3279" spc="-98">
                <a:solidFill>
                  <a:srgbClr val="E5E0DF"/>
                </a:solidFill>
                <a:latin typeface="Inter Bold"/>
              </a:rPr>
              <a:t>2</a:t>
            </a:r>
          </a:p>
        </p:txBody>
      </p:sp>
      <p:sp>
        <p:nvSpPr>
          <p:cNvPr name="TextBox 18" id="18"/>
          <p:cNvSpPr txBox="true"/>
          <p:nvPr/>
        </p:nvSpPr>
        <p:spPr>
          <a:xfrm rot="0">
            <a:off x="2605827" y="6660205"/>
            <a:ext cx="5508242" cy="631723"/>
          </a:xfrm>
          <a:prstGeom prst="rect">
            <a:avLst/>
          </a:prstGeom>
        </p:spPr>
        <p:txBody>
          <a:bodyPr anchor="t" rtlCol="false" tIns="0" lIns="0" bIns="0" rIns="0">
            <a:spAutoFit/>
          </a:bodyPr>
          <a:lstStyle/>
          <a:p>
            <a:pPr algn="l">
              <a:lnSpc>
                <a:spcPts val="5000"/>
              </a:lnSpc>
            </a:pPr>
            <a:r>
              <a:rPr lang="en-US" sz="3999" spc="-120">
                <a:solidFill>
                  <a:srgbClr val="E5E0DF"/>
                </a:solidFill>
                <a:latin typeface="Inter Bold"/>
              </a:rPr>
              <a:t>Stack Underflow</a:t>
            </a:r>
          </a:p>
        </p:txBody>
      </p:sp>
      <p:sp>
        <p:nvSpPr>
          <p:cNvPr name="TextBox 19" id="19"/>
          <p:cNvSpPr txBox="true"/>
          <p:nvPr/>
        </p:nvSpPr>
        <p:spPr>
          <a:xfrm rot="0">
            <a:off x="2605827" y="7754704"/>
            <a:ext cx="10547479" cy="2193493"/>
          </a:xfrm>
          <a:prstGeom prst="rect">
            <a:avLst/>
          </a:prstGeom>
        </p:spPr>
        <p:txBody>
          <a:bodyPr anchor="t" rtlCol="false" tIns="0" lIns="0" bIns="0" rIns="0">
            <a:spAutoFit/>
          </a:bodyPr>
          <a:lstStyle/>
          <a:p>
            <a:pPr algn="l">
              <a:lnSpc>
                <a:spcPts val="5917"/>
              </a:lnSpc>
            </a:pPr>
            <a:r>
              <a:rPr lang="en-US" sz="3699" spc="-73">
                <a:solidFill>
                  <a:srgbClr val="E5E0DF"/>
                </a:solidFill>
                <a:latin typeface="Inter"/>
              </a:rPr>
              <a:t>It occurs when an attempt is made to pop an element from an empty stack, causing an underflow error.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669" y="0"/>
            <a:ext cx="18304669" cy="10312004"/>
            <a:chOff x="0" y="0"/>
            <a:chExt cx="24406225" cy="13749338"/>
          </a:xfrm>
        </p:grpSpPr>
        <p:sp>
          <p:nvSpPr>
            <p:cNvPr name="Freeform 4" id="4"/>
            <p:cNvSpPr/>
            <p:nvPr/>
          </p:nvSpPr>
          <p:spPr>
            <a:xfrm flipH="false" flipV="false" rot="0">
              <a:off x="11176" y="11176"/>
              <a:ext cx="24384000" cy="13727049"/>
            </a:xfrm>
            <a:custGeom>
              <a:avLst/>
              <a:gdLst/>
              <a:ahLst/>
              <a:cxnLst/>
              <a:rect r="r" b="b" t="t" l="l"/>
              <a:pathLst>
                <a:path h="13727049" w="24384000">
                  <a:moveTo>
                    <a:pt x="0" y="0"/>
                  </a:moveTo>
                  <a:lnTo>
                    <a:pt x="24384000" y="0"/>
                  </a:lnTo>
                  <a:lnTo>
                    <a:pt x="24384000" y="13727049"/>
                  </a:lnTo>
                  <a:lnTo>
                    <a:pt x="0" y="13727049"/>
                  </a:lnTo>
                  <a:close/>
                </a:path>
              </a:pathLst>
            </a:custGeom>
            <a:solidFill>
              <a:srgbClr val="272525">
                <a:alpha val="68627"/>
              </a:srgbClr>
            </a:solidFill>
          </p:spPr>
        </p:sp>
        <p:sp>
          <p:nvSpPr>
            <p:cNvPr name="Freeform 5" id="5"/>
            <p:cNvSpPr/>
            <p:nvPr/>
          </p:nvSpPr>
          <p:spPr>
            <a:xfrm flipH="false" flipV="false" rot="0">
              <a:off x="0" y="0"/>
              <a:ext cx="24406352" cy="13749401"/>
            </a:xfrm>
            <a:custGeom>
              <a:avLst/>
              <a:gdLst/>
              <a:ahLst/>
              <a:cxnLst/>
              <a:rect r="r" b="b" t="t" l="l"/>
              <a:pathLst>
                <a:path h="13749401" w="24406352">
                  <a:moveTo>
                    <a:pt x="11176" y="0"/>
                  </a:moveTo>
                  <a:lnTo>
                    <a:pt x="24395176" y="0"/>
                  </a:lnTo>
                  <a:cubicBezTo>
                    <a:pt x="24401272" y="0"/>
                    <a:pt x="24406352" y="4953"/>
                    <a:pt x="24406352" y="11176"/>
                  </a:cubicBezTo>
                  <a:lnTo>
                    <a:pt x="24406352" y="13738225"/>
                  </a:lnTo>
                  <a:cubicBezTo>
                    <a:pt x="24406352" y="13744321"/>
                    <a:pt x="24401399" y="13749401"/>
                    <a:pt x="24395176" y="13749401"/>
                  </a:cubicBezTo>
                  <a:lnTo>
                    <a:pt x="11176" y="13749401"/>
                  </a:lnTo>
                  <a:cubicBezTo>
                    <a:pt x="5080" y="13749401"/>
                    <a:pt x="0" y="13744448"/>
                    <a:pt x="0" y="13738225"/>
                  </a:cubicBezTo>
                  <a:lnTo>
                    <a:pt x="0" y="11176"/>
                  </a:lnTo>
                  <a:cubicBezTo>
                    <a:pt x="0" y="4953"/>
                    <a:pt x="4953" y="0"/>
                    <a:pt x="11176" y="0"/>
                  </a:cubicBezTo>
                  <a:moveTo>
                    <a:pt x="11176" y="22225"/>
                  </a:moveTo>
                  <a:lnTo>
                    <a:pt x="11176" y="11176"/>
                  </a:lnTo>
                  <a:lnTo>
                    <a:pt x="22352" y="11176"/>
                  </a:lnTo>
                  <a:lnTo>
                    <a:pt x="22352" y="13738225"/>
                  </a:lnTo>
                  <a:lnTo>
                    <a:pt x="11176" y="13738225"/>
                  </a:lnTo>
                  <a:lnTo>
                    <a:pt x="11176" y="13727049"/>
                  </a:lnTo>
                  <a:lnTo>
                    <a:pt x="24395176" y="13727049"/>
                  </a:lnTo>
                  <a:lnTo>
                    <a:pt x="24395176" y="13738225"/>
                  </a:lnTo>
                  <a:lnTo>
                    <a:pt x="24384000" y="13738225"/>
                  </a:lnTo>
                  <a:lnTo>
                    <a:pt x="24384000" y="11176"/>
                  </a:lnTo>
                  <a:lnTo>
                    <a:pt x="24395176" y="11176"/>
                  </a:lnTo>
                  <a:lnTo>
                    <a:pt x="24395176" y="22352"/>
                  </a:lnTo>
                  <a:lnTo>
                    <a:pt x="11176" y="22352"/>
                  </a:lnTo>
                  <a:close/>
                </a:path>
              </a:pathLst>
            </a:custGeom>
            <a:solidFill>
              <a:srgbClr val="565151">
                <a:alpha val="68627"/>
              </a:srgbClr>
            </a:solidFill>
          </p:spPr>
        </p:sp>
      </p:grpSp>
      <p:sp>
        <p:nvSpPr>
          <p:cNvPr name="Freeform 6" id="6"/>
          <p:cNvSpPr/>
          <p:nvPr/>
        </p:nvSpPr>
        <p:spPr>
          <a:xfrm flipH="false" flipV="false" rot="0">
            <a:off x="9511343" y="113840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556386" y="113840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669" y="0"/>
            <a:ext cx="18304669" cy="10312004"/>
            <a:chOff x="0" y="0"/>
            <a:chExt cx="24406225" cy="13749338"/>
          </a:xfrm>
        </p:grpSpPr>
        <p:sp>
          <p:nvSpPr>
            <p:cNvPr name="Freeform 4" id="4"/>
            <p:cNvSpPr/>
            <p:nvPr/>
          </p:nvSpPr>
          <p:spPr>
            <a:xfrm flipH="false" flipV="false" rot="0">
              <a:off x="11176" y="11176"/>
              <a:ext cx="24384000" cy="13727049"/>
            </a:xfrm>
            <a:custGeom>
              <a:avLst/>
              <a:gdLst/>
              <a:ahLst/>
              <a:cxnLst/>
              <a:rect r="r" b="b" t="t" l="l"/>
              <a:pathLst>
                <a:path h="13727049" w="24384000">
                  <a:moveTo>
                    <a:pt x="0" y="0"/>
                  </a:moveTo>
                  <a:lnTo>
                    <a:pt x="24384000" y="0"/>
                  </a:lnTo>
                  <a:lnTo>
                    <a:pt x="24384000" y="13727049"/>
                  </a:lnTo>
                  <a:lnTo>
                    <a:pt x="0" y="13727049"/>
                  </a:lnTo>
                  <a:close/>
                </a:path>
              </a:pathLst>
            </a:custGeom>
            <a:solidFill>
              <a:srgbClr val="272525">
                <a:alpha val="68627"/>
              </a:srgbClr>
            </a:solidFill>
          </p:spPr>
        </p:sp>
        <p:sp>
          <p:nvSpPr>
            <p:cNvPr name="Freeform 5" id="5"/>
            <p:cNvSpPr/>
            <p:nvPr/>
          </p:nvSpPr>
          <p:spPr>
            <a:xfrm flipH="false" flipV="false" rot="0">
              <a:off x="0" y="0"/>
              <a:ext cx="24406352" cy="13749401"/>
            </a:xfrm>
            <a:custGeom>
              <a:avLst/>
              <a:gdLst/>
              <a:ahLst/>
              <a:cxnLst/>
              <a:rect r="r" b="b" t="t" l="l"/>
              <a:pathLst>
                <a:path h="13749401" w="24406352">
                  <a:moveTo>
                    <a:pt x="11176" y="0"/>
                  </a:moveTo>
                  <a:lnTo>
                    <a:pt x="24395176" y="0"/>
                  </a:lnTo>
                  <a:cubicBezTo>
                    <a:pt x="24401272" y="0"/>
                    <a:pt x="24406352" y="4953"/>
                    <a:pt x="24406352" y="11176"/>
                  </a:cubicBezTo>
                  <a:lnTo>
                    <a:pt x="24406352" y="13738225"/>
                  </a:lnTo>
                  <a:cubicBezTo>
                    <a:pt x="24406352" y="13744321"/>
                    <a:pt x="24401399" y="13749401"/>
                    <a:pt x="24395176" y="13749401"/>
                  </a:cubicBezTo>
                  <a:lnTo>
                    <a:pt x="11176" y="13749401"/>
                  </a:lnTo>
                  <a:cubicBezTo>
                    <a:pt x="5080" y="13749401"/>
                    <a:pt x="0" y="13744448"/>
                    <a:pt x="0" y="13738225"/>
                  </a:cubicBezTo>
                  <a:lnTo>
                    <a:pt x="0" y="11176"/>
                  </a:lnTo>
                  <a:cubicBezTo>
                    <a:pt x="0" y="4953"/>
                    <a:pt x="4953" y="0"/>
                    <a:pt x="11176" y="0"/>
                  </a:cubicBezTo>
                  <a:moveTo>
                    <a:pt x="11176" y="22225"/>
                  </a:moveTo>
                  <a:lnTo>
                    <a:pt x="11176" y="11176"/>
                  </a:lnTo>
                  <a:lnTo>
                    <a:pt x="22352" y="11176"/>
                  </a:lnTo>
                  <a:lnTo>
                    <a:pt x="22352" y="13738225"/>
                  </a:lnTo>
                  <a:lnTo>
                    <a:pt x="11176" y="13738225"/>
                  </a:lnTo>
                  <a:lnTo>
                    <a:pt x="11176" y="13727049"/>
                  </a:lnTo>
                  <a:lnTo>
                    <a:pt x="24395176" y="13727049"/>
                  </a:lnTo>
                  <a:lnTo>
                    <a:pt x="24395176" y="13738225"/>
                  </a:lnTo>
                  <a:lnTo>
                    <a:pt x="24384000" y="13738225"/>
                  </a:lnTo>
                  <a:lnTo>
                    <a:pt x="24384000" y="11176"/>
                  </a:lnTo>
                  <a:lnTo>
                    <a:pt x="24395176" y="11176"/>
                  </a:lnTo>
                  <a:lnTo>
                    <a:pt x="24395176" y="22352"/>
                  </a:lnTo>
                  <a:lnTo>
                    <a:pt x="11176" y="22352"/>
                  </a:lnTo>
                  <a:close/>
                </a:path>
              </a:pathLst>
            </a:custGeom>
            <a:solidFill>
              <a:srgbClr val="565151">
                <a:alpha val="68627"/>
              </a:srgbClr>
            </a:solidFill>
          </p:spPr>
        </p:sp>
      </p:grpSp>
      <p:grpSp>
        <p:nvGrpSpPr>
          <p:cNvPr name="Group 6" id="6"/>
          <p:cNvGrpSpPr/>
          <p:nvPr/>
        </p:nvGrpSpPr>
        <p:grpSpPr>
          <a:xfrm rot="0">
            <a:off x="4353119" y="216156"/>
            <a:ext cx="10154908" cy="1202904"/>
            <a:chOff x="0" y="0"/>
            <a:chExt cx="2674544" cy="316814"/>
          </a:xfrm>
        </p:grpSpPr>
        <p:sp>
          <p:nvSpPr>
            <p:cNvPr name="Freeform 7" id="7"/>
            <p:cNvSpPr/>
            <p:nvPr/>
          </p:nvSpPr>
          <p:spPr>
            <a:xfrm flipH="false" flipV="false" rot="0">
              <a:off x="0" y="0"/>
              <a:ext cx="2674544" cy="316814"/>
            </a:xfrm>
            <a:custGeom>
              <a:avLst/>
              <a:gdLst/>
              <a:ahLst/>
              <a:cxnLst/>
              <a:rect r="r" b="b" t="t" l="l"/>
              <a:pathLst>
                <a:path h="316814" w="2674544">
                  <a:moveTo>
                    <a:pt x="38881" y="0"/>
                  </a:moveTo>
                  <a:lnTo>
                    <a:pt x="2635662" y="0"/>
                  </a:lnTo>
                  <a:cubicBezTo>
                    <a:pt x="2645974" y="0"/>
                    <a:pt x="2655864" y="4096"/>
                    <a:pt x="2663156" y="11388"/>
                  </a:cubicBezTo>
                  <a:cubicBezTo>
                    <a:pt x="2670447" y="18680"/>
                    <a:pt x="2674544" y="28569"/>
                    <a:pt x="2674544" y="38881"/>
                  </a:cubicBezTo>
                  <a:lnTo>
                    <a:pt x="2674544" y="277933"/>
                  </a:lnTo>
                  <a:cubicBezTo>
                    <a:pt x="2674544" y="288245"/>
                    <a:pt x="2670447" y="298134"/>
                    <a:pt x="2663156" y="305426"/>
                  </a:cubicBezTo>
                  <a:cubicBezTo>
                    <a:pt x="2655864" y="312718"/>
                    <a:pt x="2645974" y="316814"/>
                    <a:pt x="2635662" y="316814"/>
                  </a:cubicBezTo>
                  <a:lnTo>
                    <a:pt x="38881" y="316814"/>
                  </a:lnTo>
                  <a:cubicBezTo>
                    <a:pt x="28569" y="316814"/>
                    <a:pt x="18680" y="312718"/>
                    <a:pt x="11388" y="305426"/>
                  </a:cubicBezTo>
                  <a:cubicBezTo>
                    <a:pt x="4096" y="298134"/>
                    <a:pt x="0" y="288245"/>
                    <a:pt x="0" y="277933"/>
                  </a:cubicBezTo>
                  <a:lnTo>
                    <a:pt x="0" y="38881"/>
                  </a:lnTo>
                  <a:cubicBezTo>
                    <a:pt x="0" y="28569"/>
                    <a:pt x="4096" y="18680"/>
                    <a:pt x="11388" y="11388"/>
                  </a:cubicBezTo>
                  <a:cubicBezTo>
                    <a:pt x="18680" y="4096"/>
                    <a:pt x="28569" y="0"/>
                    <a:pt x="38881" y="0"/>
                  </a:cubicBezTo>
                  <a:close/>
                </a:path>
              </a:pathLst>
            </a:custGeom>
            <a:solidFill>
              <a:srgbClr val="565151"/>
            </a:solidFill>
          </p:spPr>
        </p:sp>
        <p:sp>
          <p:nvSpPr>
            <p:cNvPr name="TextBox 8" id="8"/>
            <p:cNvSpPr txBox="true"/>
            <p:nvPr/>
          </p:nvSpPr>
          <p:spPr>
            <a:xfrm>
              <a:off x="0" y="-152400"/>
              <a:ext cx="2674544" cy="469214"/>
            </a:xfrm>
            <a:prstGeom prst="rect">
              <a:avLst/>
            </a:prstGeom>
          </p:spPr>
          <p:txBody>
            <a:bodyPr anchor="ctr" rtlCol="false" tIns="50800" lIns="50800" bIns="50800" rIns="50800"/>
            <a:lstStyle/>
            <a:p>
              <a:pPr>
                <a:lnSpc>
                  <a:spcPts val="6397"/>
                </a:lnSpc>
              </a:pPr>
              <a:r>
                <a:rPr lang="en-US" sz="3999" spc="-79">
                  <a:solidFill>
                    <a:srgbClr val="FFFFFF"/>
                  </a:solidFill>
                  <a:latin typeface="Canva Sans Bold"/>
                </a:rPr>
                <a:t>             Check for balanced Parenthesis </a:t>
              </a:r>
            </a:p>
          </p:txBody>
        </p:sp>
      </p:grpSp>
      <p:sp>
        <p:nvSpPr>
          <p:cNvPr name="Freeform 9" id="9"/>
          <p:cNvSpPr/>
          <p:nvPr/>
        </p:nvSpPr>
        <p:spPr>
          <a:xfrm flipH="false" flipV="false" rot="0">
            <a:off x="3534436" y="1828450"/>
            <a:ext cx="11792274" cy="8192087"/>
          </a:xfrm>
          <a:custGeom>
            <a:avLst/>
            <a:gdLst/>
            <a:ahLst/>
            <a:cxnLst/>
            <a:rect r="r" b="b" t="t" l="l"/>
            <a:pathLst>
              <a:path h="8192087" w="11792274">
                <a:moveTo>
                  <a:pt x="0" y="0"/>
                </a:moveTo>
                <a:lnTo>
                  <a:pt x="11792274" y="0"/>
                </a:lnTo>
                <a:lnTo>
                  <a:pt x="11792274" y="8192087"/>
                </a:lnTo>
                <a:lnTo>
                  <a:pt x="0" y="8192087"/>
                </a:lnTo>
                <a:lnTo>
                  <a:pt x="0" y="0"/>
                </a:lnTo>
                <a:close/>
              </a:path>
            </a:pathLst>
          </a:custGeom>
          <a:blipFill>
            <a:blip r:embed="rId3"/>
            <a:stretch>
              <a:fillRect l="0" t="0" r="0" b="-55353"/>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669" y="0"/>
            <a:ext cx="18304669" cy="10312004"/>
            <a:chOff x="0" y="0"/>
            <a:chExt cx="24406225" cy="13749338"/>
          </a:xfrm>
        </p:grpSpPr>
        <p:sp>
          <p:nvSpPr>
            <p:cNvPr name="Freeform 4" id="4"/>
            <p:cNvSpPr/>
            <p:nvPr/>
          </p:nvSpPr>
          <p:spPr>
            <a:xfrm flipH="false" flipV="false" rot="0">
              <a:off x="11176" y="11176"/>
              <a:ext cx="24384000" cy="13727049"/>
            </a:xfrm>
            <a:custGeom>
              <a:avLst/>
              <a:gdLst/>
              <a:ahLst/>
              <a:cxnLst/>
              <a:rect r="r" b="b" t="t" l="l"/>
              <a:pathLst>
                <a:path h="13727049" w="24384000">
                  <a:moveTo>
                    <a:pt x="0" y="0"/>
                  </a:moveTo>
                  <a:lnTo>
                    <a:pt x="24384000" y="0"/>
                  </a:lnTo>
                  <a:lnTo>
                    <a:pt x="24384000" y="13727049"/>
                  </a:lnTo>
                  <a:lnTo>
                    <a:pt x="0" y="13727049"/>
                  </a:lnTo>
                  <a:close/>
                </a:path>
              </a:pathLst>
            </a:custGeom>
            <a:solidFill>
              <a:srgbClr val="272525">
                <a:alpha val="68627"/>
              </a:srgbClr>
            </a:solidFill>
          </p:spPr>
        </p:sp>
        <p:sp>
          <p:nvSpPr>
            <p:cNvPr name="Freeform 5" id="5"/>
            <p:cNvSpPr/>
            <p:nvPr/>
          </p:nvSpPr>
          <p:spPr>
            <a:xfrm flipH="false" flipV="false" rot="0">
              <a:off x="0" y="0"/>
              <a:ext cx="24406352" cy="13749401"/>
            </a:xfrm>
            <a:custGeom>
              <a:avLst/>
              <a:gdLst/>
              <a:ahLst/>
              <a:cxnLst/>
              <a:rect r="r" b="b" t="t" l="l"/>
              <a:pathLst>
                <a:path h="13749401" w="24406352">
                  <a:moveTo>
                    <a:pt x="11176" y="0"/>
                  </a:moveTo>
                  <a:lnTo>
                    <a:pt x="24395176" y="0"/>
                  </a:lnTo>
                  <a:cubicBezTo>
                    <a:pt x="24401272" y="0"/>
                    <a:pt x="24406352" y="4953"/>
                    <a:pt x="24406352" y="11176"/>
                  </a:cubicBezTo>
                  <a:lnTo>
                    <a:pt x="24406352" y="13738225"/>
                  </a:lnTo>
                  <a:cubicBezTo>
                    <a:pt x="24406352" y="13744321"/>
                    <a:pt x="24401399" y="13749401"/>
                    <a:pt x="24395176" y="13749401"/>
                  </a:cubicBezTo>
                  <a:lnTo>
                    <a:pt x="11176" y="13749401"/>
                  </a:lnTo>
                  <a:cubicBezTo>
                    <a:pt x="5080" y="13749401"/>
                    <a:pt x="0" y="13744448"/>
                    <a:pt x="0" y="13738225"/>
                  </a:cubicBezTo>
                  <a:lnTo>
                    <a:pt x="0" y="11176"/>
                  </a:lnTo>
                  <a:cubicBezTo>
                    <a:pt x="0" y="4953"/>
                    <a:pt x="4953" y="0"/>
                    <a:pt x="11176" y="0"/>
                  </a:cubicBezTo>
                  <a:moveTo>
                    <a:pt x="11176" y="22225"/>
                  </a:moveTo>
                  <a:lnTo>
                    <a:pt x="11176" y="11176"/>
                  </a:lnTo>
                  <a:lnTo>
                    <a:pt x="22352" y="11176"/>
                  </a:lnTo>
                  <a:lnTo>
                    <a:pt x="22352" y="13738225"/>
                  </a:lnTo>
                  <a:lnTo>
                    <a:pt x="11176" y="13738225"/>
                  </a:lnTo>
                  <a:lnTo>
                    <a:pt x="11176" y="13727049"/>
                  </a:lnTo>
                  <a:lnTo>
                    <a:pt x="24395176" y="13727049"/>
                  </a:lnTo>
                  <a:lnTo>
                    <a:pt x="24395176" y="13738225"/>
                  </a:lnTo>
                  <a:lnTo>
                    <a:pt x="24384000" y="13738225"/>
                  </a:lnTo>
                  <a:lnTo>
                    <a:pt x="24384000" y="11176"/>
                  </a:lnTo>
                  <a:lnTo>
                    <a:pt x="24395176" y="11176"/>
                  </a:lnTo>
                  <a:lnTo>
                    <a:pt x="24395176" y="22352"/>
                  </a:lnTo>
                  <a:lnTo>
                    <a:pt x="11176" y="22352"/>
                  </a:lnTo>
                  <a:close/>
                </a:path>
              </a:pathLst>
            </a:custGeom>
            <a:solidFill>
              <a:srgbClr val="565151">
                <a:alpha val="68627"/>
              </a:srgbClr>
            </a:solidFill>
          </p:spPr>
        </p:sp>
      </p:grpSp>
      <p:grpSp>
        <p:nvGrpSpPr>
          <p:cNvPr name="Group 6" id="6"/>
          <p:cNvGrpSpPr/>
          <p:nvPr/>
        </p:nvGrpSpPr>
        <p:grpSpPr>
          <a:xfrm rot="0">
            <a:off x="4353119" y="625546"/>
            <a:ext cx="10154908" cy="1202904"/>
            <a:chOff x="0" y="0"/>
            <a:chExt cx="2674544" cy="316814"/>
          </a:xfrm>
        </p:grpSpPr>
        <p:sp>
          <p:nvSpPr>
            <p:cNvPr name="Freeform 7" id="7"/>
            <p:cNvSpPr/>
            <p:nvPr/>
          </p:nvSpPr>
          <p:spPr>
            <a:xfrm flipH="false" flipV="false" rot="0">
              <a:off x="0" y="0"/>
              <a:ext cx="2674544" cy="316814"/>
            </a:xfrm>
            <a:custGeom>
              <a:avLst/>
              <a:gdLst/>
              <a:ahLst/>
              <a:cxnLst/>
              <a:rect r="r" b="b" t="t" l="l"/>
              <a:pathLst>
                <a:path h="316814" w="2674544">
                  <a:moveTo>
                    <a:pt x="38881" y="0"/>
                  </a:moveTo>
                  <a:lnTo>
                    <a:pt x="2635662" y="0"/>
                  </a:lnTo>
                  <a:cubicBezTo>
                    <a:pt x="2645974" y="0"/>
                    <a:pt x="2655864" y="4096"/>
                    <a:pt x="2663156" y="11388"/>
                  </a:cubicBezTo>
                  <a:cubicBezTo>
                    <a:pt x="2670447" y="18680"/>
                    <a:pt x="2674544" y="28569"/>
                    <a:pt x="2674544" y="38881"/>
                  </a:cubicBezTo>
                  <a:lnTo>
                    <a:pt x="2674544" y="277933"/>
                  </a:lnTo>
                  <a:cubicBezTo>
                    <a:pt x="2674544" y="288245"/>
                    <a:pt x="2670447" y="298134"/>
                    <a:pt x="2663156" y="305426"/>
                  </a:cubicBezTo>
                  <a:cubicBezTo>
                    <a:pt x="2655864" y="312718"/>
                    <a:pt x="2645974" y="316814"/>
                    <a:pt x="2635662" y="316814"/>
                  </a:cubicBezTo>
                  <a:lnTo>
                    <a:pt x="38881" y="316814"/>
                  </a:lnTo>
                  <a:cubicBezTo>
                    <a:pt x="28569" y="316814"/>
                    <a:pt x="18680" y="312718"/>
                    <a:pt x="11388" y="305426"/>
                  </a:cubicBezTo>
                  <a:cubicBezTo>
                    <a:pt x="4096" y="298134"/>
                    <a:pt x="0" y="288245"/>
                    <a:pt x="0" y="277933"/>
                  </a:cubicBezTo>
                  <a:lnTo>
                    <a:pt x="0" y="38881"/>
                  </a:lnTo>
                  <a:cubicBezTo>
                    <a:pt x="0" y="28569"/>
                    <a:pt x="4096" y="18680"/>
                    <a:pt x="11388" y="11388"/>
                  </a:cubicBezTo>
                  <a:cubicBezTo>
                    <a:pt x="18680" y="4096"/>
                    <a:pt x="28569" y="0"/>
                    <a:pt x="38881" y="0"/>
                  </a:cubicBezTo>
                  <a:close/>
                </a:path>
              </a:pathLst>
            </a:custGeom>
            <a:solidFill>
              <a:srgbClr val="565151"/>
            </a:solidFill>
          </p:spPr>
        </p:sp>
        <p:sp>
          <p:nvSpPr>
            <p:cNvPr name="TextBox 8" id="8"/>
            <p:cNvSpPr txBox="true"/>
            <p:nvPr/>
          </p:nvSpPr>
          <p:spPr>
            <a:xfrm>
              <a:off x="0" y="-152400"/>
              <a:ext cx="2674544" cy="469214"/>
            </a:xfrm>
            <a:prstGeom prst="rect">
              <a:avLst/>
            </a:prstGeom>
          </p:spPr>
          <p:txBody>
            <a:bodyPr anchor="ctr" rtlCol="false" tIns="50800" lIns="50800" bIns="50800" rIns="50800"/>
            <a:lstStyle/>
            <a:p>
              <a:pPr>
                <a:lnSpc>
                  <a:spcPts val="6397"/>
                </a:lnSpc>
              </a:pPr>
              <a:r>
                <a:rPr lang="en-US" sz="3999" spc="-79">
                  <a:solidFill>
                    <a:srgbClr val="FFFFFF"/>
                  </a:solidFill>
                  <a:latin typeface="Canva Sans Bold"/>
                </a:rPr>
                <a:t>             Check for balanced Parenthesis </a:t>
              </a:r>
            </a:p>
          </p:txBody>
        </p:sp>
      </p:grpSp>
      <p:sp>
        <p:nvSpPr>
          <p:cNvPr name="Freeform 9" id="9"/>
          <p:cNvSpPr/>
          <p:nvPr/>
        </p:nvSpPr>
        <p:spPr>
          <a:xfrm flipH="false" flipV="false" rot="0">
            <a:off x="1963684" y="2911319"/>
            <a:ext cx="14933779" cy="5126873"/>
          </a:xfrm>
          <a:custGeom>
            <a:avLst/>
            <a:gdLst/>
            <a:ahLst/>
            <a:cxnLst/>
            <a:rect r="r" b="b" t="t" l="l"/>
            <a:pathLst>
              <a:path h="5126873" w="14933779">
                <a:moveTo>
                  <a:pt x="0" y="0"/>
                </a:moveTo>
                <a:lnTo>
                  <a:pt x="14933779" y="0"/>
                </a:lnTo>
                <a:lnTo>
                  <a:pt x="14933779" y="5126873"/>
                </a:lnTo>
                <a:lnTo>
                  <a:pt x="0" y="5126873"/>
                </a:lnTo>
                <a:lnTo>
                  <a:pt x="0" y="0"/>
                </a:lnTo>
                <a:close/>
              </a:path>
            </a:pathLst>
          </a:custGeom>
          <a:blipFill>
            <a:blip r:embed="rId3"/>
            <a:stretch>
              <a:fillRect l="0" t="-196985" r="0" b="-17381"/>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C"/>
            </a:solidFill>
          </p:spPr>
        </p:sp>
      </p:grpSp>
      <p:grpSp>
        <p:nvGrpSpPr>
          <p:cNvPr name="Group 4" id="4"/>
          <p:cNvGrpSpPr/>
          <p:nvPr/>
        </p:nvGrpSpPr>
        <p:grpSpPr>
          <a:xfrm rot="0">
            <a:off x="-8632" y="-8632"/>
            <a:ext cx="18305264" cy="10304264"/>
            <a:chOff x="0" y="0"/>
            <a:chExt cx="24407018" cy="13739018"/>
          </a:xfrm>
        </p:grpSpPr>
        <p:sp>
          <p:nvSpPr>
            <p:cNvPr name="Freeform 5" id="5"/>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solidFill>
          </p:spPr>
        </p:sp>
        <p:sp>
          <p:nvSpPr>
            <p:cNvPr name="Freeform 6" id="6"/>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solidFill>
          </p:spPr>
        </p:sp>
      </p:grpSp>
      <p:sp>
        <p:nvSpPr>
          <p:cNvPr name="Freeform 7" id="7"/>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8" id="8"/>
          <p:cNvGrpSpPr/>
          <p:nvPr/>
        </p:nvGrpSpPr>
        <p:grpSpPr>
          <a:xfrm rot="0">
            <a:off x="0" y="0"/>
            <a:ext cx="18288000" cy="10287000"/>
            <a:chOff x="0" y="0"/>
            <a:chExt cx="24384000" cy="13716000"/>
          </a:xfrm>
        </p:grpSpPr>
        <p:sp>
          <p:nvSpPr>
            <p:cNvPr name="Freeform 9" id="9"/>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80000"/>
              </a:srgbClr>
            </a:solidFill>
          </p:spPr>
        </p:sp>
      </p:grpSp>
      <p:grpSp>
        <p:nvGrpSpPr>
          <p:cNvPr name="Group 10" id="10"/>
          <p:cNvGrpSpPr/>
          <p:nvPr/>
        </p:nvGrpSpPr>
        <p:grpSpPr>
          <a:xfrm rot="0">
            <a:off x="1356568" y="2057400"/>
            <a:ext cx="7991806" cy="3829389"/>
            <a:chOff x="0" y="0"/>
            <a:chExt cx="2104838" cy="1008563"/>
          </a:xfrm>
        </p:grpSpPr>
        <p:sp>
          <p:nvSpPr>
            <p:cNvPr name="Freeform 11" id="11"/>
            <p:cNvSpPr/>
            <p:nvPr/>
          </p:nvSpPr>
          <p:spPr>
            <a:xfrm flipH="false" flipV="false" rot="0">
              <a:off x="0" y="0"/>
              <a:ext cx="2104838" cy="1008563"/>
            </a:xfrm>
            <a:custGeom>
              <a:avLst/>
              <a:gdLst/>
              <a:ahLst/>
              <a:cxnLst/>
              <a:rect r="r" b="b" t="t" l="l"/>
              <a:pathLst>
                <a:path h="1008563" w="2104838">
                  <a:moveTo>
                    <a:pt x="8719" y="0"/>
                  </a:moveTo>
                  <a:lnTo>
                    <a:pt x="2096119" y="0"/>
                  </a:lnTo>
                  <a:cubicBezTo>
                    <a:pt x="2098432" y="0"/>
                    <a:pt x="2100649" y="919"/>
                    <a:pt x="2102284" y="2554"/>
                  </a:cubicBezTo>
                  <a:cubicBezTo>
                    <a:pt x="2103919" y="4189"/>
                    <a:pt x="2104838" y="6406"/>
                    <a:pt x="2104838" y="8719"/>
                  </a:cubicBezTo>
                  <a:lnTo>
                    <a:pt x="2104838" y="999845"/>
                  </a:lnTo>
                  <a:cubicBezTo>
                    <a:pt x="2104838" y="1002157"/>
                    <a:pt x="2103919" y="1004375"/>
                    <a:pt x="2102284" y="1006010"/>
                  </a:cubicBezTo>
                  <a:cubicBezTo>
                    <a:pt x="2100649" y="1007645"/>
                    <a:pt x="2098432" y="1008563"/>
                    <a:pt x="2096119" y="1008563"/>
                  </a:cubicBezTo>
                  <a:lnTo>
                    <a:pt x="8719" y="1008563"/>
                  </a:lnTo>
                  <a:cubicBezTo>
                    <a:pt x="6406" y="1008563"/>
                    <a:pt x="4189" y="1007645"/>
                    <a:pt x="2554" y="1006010"/>
                  </a:cubicBezTo>
                  <a:cubicBezTo>
                    <a:pt x="919" y="1004375"/>
                    <a:pt x="0" y="1002157"/>
                    <a:pt x="0" y="999845"/>
                  </a:cubicBezTo>
                  <a:lnTo>
                    <a:pt x="0" y="8719"/>
                  </a:lnTo>
                  <a:cubicBezTo>
                    <a:pt x="0" y="6406"/>
                    <a:pt x="919" y="4189"/>
                    <a:pt x="2554" y="2554"/>
                  </a:cubicBezTo>
                  <a:cubicBezTo>
                    <a:pt x="4189" y="919"/>
                    <a:pt x="6406" y="0"/>
                    <a:pt x="8719" y="0"/>
                  </a:cubicBezTo>
                  <a:close/>
                </a:path>
              </a:pathLst>
            </a:custGeom>
            <a:solidFill>
              <a:srgbClr val="000000"/>
            </a:solidFill>
          </p:spPr>
        </p:sp>
        <p:sp>
          <p:nvSpPr>
            <p:cNvPr name="TextBox 12" id="12"/>
            <p:cNvSpPr txBox="true"/>
            <p:nvPr/>
          </p:nvSpPr>
          <p:spPr>
            <a:xfrm>
              <a:off x="0" y="-76200"/>
              <a:ext cx="2104838" cy="1084763"/>
            </a:xfrm>
            <a:prstGeom prst="rect">
              <a:avLst/>
            </a:prstGeom>
          </p:spPr>
          <p:txBody>
            <a:bodyPr anchor="ctr" rtlCol="false" tIns="50800" lIns="50800" bIns="50800" rIns="50800"/>
            <a:lstStyle/>
            <a:p>
              <a:pPr algn="ctr">
                <a:lnSpc>
                  <a:spcPts val="3498"/>
                </a:lnSpc>
              </a:pPr>
            </a:p>
          </p:txBody>
        </p:sp>
      </p:grpSp>
      <p:grpSp>
        <p:nvGrpSpPr>
          <p:cNvPr name="Group 13" id="13"/>
          <p:cNvGrpSpPr/>
          <p:nvPr/>
        </p:nvGrpSpPr>
        <p:grpSpPr>
          <a:xfrm rot="0">
            <a:off x="9657994" y="2057400"/>
            <a:ext cx="8110732" cy="3829389"/>
            <a:chOff x="0" y="0"/>
            <a:chExt cx="2136160" cy="1008563"/>
          </a:xfrm>
        </p:grpSpPr>
        <p:sp>
          <p:nvSpPr>
            <p:cNvPr name="Freeform 14" id="14"/>
            <p:cNvSpPr/>
            <p:nvPr/>
          </p:nvSpPr>
          <p:spPr>
            <a:xfrm flipH="false" flipV="false" rot="0">
              <a:off x="0" y="0"/>
              <a:ext cx="2136160" cy="1008563"/>
            </a:xfrm>
            <a:custGeom>
              <a:avLst/>
              <a:gdLst/>
              <a:ahLst/>
              <a:cxnLst/>
              <a:rect r="r" b="b" t="t" l="l"/>
              <a:pathLst>
                <a:path h="1008563" w="2136160">
                  <a:moveTo>
                    <a:pt x="8591" y="0"/>
                  </a:moveTo>
                  <a:lnTo>
                    <a:pt x="2127569" y="0"/>
                  </a:lnTo>
                  <a:cubicBezTo>
                    <a:pt x="2132314" y="0"/>
                    <a:pt x="2136160" y="3846"/>
                    <a:pt x="2136160" y="8591"/>
                  </a:cubicBezTo>
                  <a:lnTo>
                    <a:pt x="2136160" y="999973"/>
                  </a:lnTo>
                  <a:cubicBezTo>
                    <a:pt x="2136160" y="1002251"/>
                    <a:pt x="2135255" y="1004436"/>
                    <a:pt x="2133644" y="1006047"/>
                  </a:cubicBezTo>
                  <a:cubicBezTo>
                    <a:pt x="2132033" y="1007658"/>
                    <a:pt x="2129848" y="1008563"/>
                    <a:pt x="2127569" y="1008563"/>
                  </a:cubicBezTo>
                  <a:lnTo>
                    <a:pt x="8591" y="1008563"/>
                  </a:lnTo>
                  <a:cubicBezTo>
                    <a:pt x="3846" y="1008563"/>
                    <a:pt x="0" y="1004717"/>
                    <a:pt x="0" y="999973"/>
                  </a:cubicBezTo>
                  <a:lnTo>
                    <a:pt x="0" y="8591"/>
                  </a:lnTo>
                  <a:cubicBezTo>
                    <a:pt x="0" y="3846"/>
                    <a:pt x="3846" y="0"/>
                    <a:pt x="8591" y="0"/>
                  </a:cubicBezTo>
                  <a:close/>
                </a:path>
              </a:pathLst>
            </a:custGeom>
            <a:solidFill>
              <a:srgbClr val="000000"/>
            </a:solidFill>
          </p:spPr>
        </p:sp>
        <p:sp>
          <p:nvSpPr>
            <p:cNvPr name="TextBox 15" id="15"/>
            <p:cNvSpPr txBox="true"/>
            <p:nvPr/>
          </p:nvSpPr>
          <p:spPr>
            <a:xfrm>
              <a:off x="0" y="-76200"/>
              <a:ext cx="2136160" cy="1084763"/>
            </a:xfrm>
            <a:prstGeom prst="rect">
              <a:avLst/>
            </a:prstGeom>
          </p:spPr>
          <p:txBody>
            <a:bodyPr anchor="ctr" rtlCol="false" tIns="50800" lIns="50800" bIns="50800" rIns="50800"/>
            <a:lstStyle/>
            <a:p>
              <a:pPr algn="ctr">
                <a:lnSpc>
                  <a:spcPts val="3498"/>
                </a:lnSpc>
              </a:pPr>
            </a:p>
          </p:txBody>
        </p:sp>
      </p:grpSp>
      <p:grpSp>
        <p:nvGrpSpPr>
          <p:cNvPr name="Group 16" id="16"/>
          <p:cNvGrpSpPr/>
          <p:nvPr/>
        </p:nvGrpSpPr>
        <p:grpSpPr>
          <a:xfrm rot="0">
            <a:off x="1356568" y="6172200"/>
            <a:ext cx="7953549" cy="3747567"/>
            <a:chOff x="0" y="0"/>
            <a:chExt cx="2094762" cy="987014"/>
          </a:xfrm>
        </p:grpSpPr>
        <p:sp>
          <p:nvSpPr>
            <p:cNvPr name="Freeform 17" id="17"/>
            <p:cNvSpPr/>
            <p:nvPr/>
          </p:nvSpPr>
          <p:spPr>
            <a:xfrm flipH="false" flipV="false" rot="0">
              <a:off x="0" y="0"/>
              <a:ext cx="2094762" cy="987013"/>
            </a:xfrm>
            <a:custGeom>
              <a:avLst/>
              <a:gdLst/>
              <a:ahLst/>
              <a:cxnLst/>
              <a:rect r="r" b="b" t="t" l="l"/>
              <a:pathLst>
                <a:path h="987013" w="2094762">
                  <a:moveTo>
                    <a:pt x="8761" y="0"/>
                  </a:moveTo>
                  <a:lnTo>
                    <a:pt x="2086002" y="0"/>
                  </a:lnTo>
                  <a:cubicBezTo>
                    <a:pt x="2090840" y="0"/>
                    <a:pt x="2094762" y="3922"/>
                    <a:pt x="2094762" y="8761"/>
                  </a:cubicBezTo>
                  <a:lnTo>
                    <a:pt x="2094762" y="978253"/>
                  </a:lnTo>
                  <a:cubicBezTo>
                    <a:pt x="2094762" y="983091"/>
                    <a:pt x="2090840" y="987013"/>
                    <a:pt x="2086002" y="987013"/>
                  </a:cubicBezTo>
                  <a:lnTo>
                    <a:pt x="8761" y="987013"/>
                  </a:lnTo>
                  <a:cubicBezTo>
                    <a:pt x="6437" y="987013"/>
                    <a:pt x="4209" y="986090"/>
                    <a:pt x="2566" y="984448"/>
                  </a:cubicBezTo>
                  <a:cubicBezTo>
                    <a:pt x="923" y="982805"/>
                    <a:pt x="0" y="980576"/>
                    <a:pt x="0" y="978253"/>
                  </a:cubicBezTo>
                  <a:lnTo>
                    <a:pt x="0" y="8761"/>
                  </a:lnTo>
                  <a:cubicBezTo>
                    <a:pt x="0" y="3922"/>
                    <a:pt x="3922" y="0"/>
                    <a:pt x="8761" y="0"/>
                  </a:cubicBezTo>
                  <a:close/>
                </a:path>
              </a:pathLst>
            </a:custGeom>
            <a:solidFill>
              <a:srgbClr val="000000"/>
            </a:solidFill>
          </p:spPr>
        </p:sp>
        <p:sp>
          <p:nvSpPr>
            <p:cNvPr name="TextBox 18" id="18"/>
            <p:cNvSpPr txBox="true"/>
            <p:nvPr/>
          </p:nvSpPr>
          <p:spPr>
            <a:xfrm>
              <a:off x="0" y="-76200"/>
              <a:ext cx="2094762" cy="1063214"/>
            </a:xfrm>
            <a:prstGeom prst="rect">
              <a:avLst/>
            </a:prstGeom>
          </p:spPr>
          <p:txBody>
            <a:bodyPr anchor="ctr" rtlCol="false" tIns="50800" lIns="50800" bIns="50800" rIns="50800"/>
            <a:lstStyle/>
            <a:p>
              <a:pPr algn="ctr">
                <a:lnSpc>
                  <a:spcPts val="3498"/>
                </a:lnSpc>
              </a:pPr>
            </a:p>
          </p:txBody>
        </p:sp>
      </p:grpSp>
      <p:grpSp>
        <p:nvGrpSpPr>
          <p:cNvPr name="Group 19" id="19"/>
          <p:cNvGrpSpPr/>
          <p:nvPr/>
        </p:nvGrpSpPr>
        <p:grpSpPr>
          <a:xfrm rot="0">
            <a:off x="9748268" y="6256764"/>
            <a:ext cx="8020459" cy="3663003"/>
            <a:chOff x="0" y="0"/>
            <a:chExt cx="2112384" cy="964742"/>
          </a:xfrm>
        </p:grpSpPr>
        <p:sp>
          <p:nvSpPr>
            <p:cNvPr name="Freeform 20" id="20"/>
            <p:cNvSpPr/>
            <p:nvPr/>
          </p:nvSpPr>
          <p:spPr>
            <a:xfrm flipH="false" flipV="false" rot="0">
              <a:off x="0" y="0"/>
              <a:ext cx="2112384" cy="964742"/>
            </a:xfrm>
            <a:custGeom>
              <a:avLst/>
              <a:gdLst/>
              <a:ahLst/>
              <a:cxnLst/>
              <a:rect r="r" b="b" t="t" l="l"/>
              <a:pathLst>
                <a:path h="964742" w="2112384">
                  <a:moveTo>
                    <a:pt x="8687" y="0"/>
                  </a:moveTo>
                  <a:lnTo>
                    <a:pt x="2103697" y="0"/>
                  </a:lnTo>
                  <a:cubicBezTo>
                    <a:pt x="2108495" y="0"/>
                    <a:pt x="2112384" y="3890"/>
                    <a:pt x="2112384" y="8687"/>
                  </a:cubicBezTo>
                  <a:lnTo>
                    <a:pt x="2112384" y="956054"/>
                  </a:lnTo>
                  <a:cubicBezTo>
                    <a:pt x="2112384" y="960852"/>
                    <a:pt x="2108495" y="964742"/>
                    <a:pt x="2103697" y="964742"/>
                  </a:cubicBezTo>
                  <a:lnTo>
                    <a:pt x="8687" y="964742"/>
                  </a:lnTo>
                  <a:cubicBezTo>
                    <a:pt x="3890" y="964742"/>
                    <a:pt x="0" y="960852"/>
                    <a:pt x="0" y="956054"/>
                  </a:cubicBezTo>
                  <a:lnTo>
                    <a:pt x="0" y="8687"/>
                  </a:lnTo>
                  <a:cubicBezTo>
                    <a:pt x="0" y="3890"/>
                    <a:pt x="3890" y="0"/>
                    <a:pt x="8687" y="0"/>
                  </a:cubicBezTo>
                  <a:close/>
                </a:path>
              </a:pathLst>
            </a:custGeom>
            <a:solidFill>
              <a:srgbClr val="000000"/>
            </a:solidFill>
            <a:ln cap="sq">
              <a:noFill/>
              <a:prstDash val="solid"/>
              <a:miter/>
            </a:ln>
          </p:spPr>
        </p:sp>
        <p:sp>
          <p:nvSpPr>
            <p:cNvPr name="TextBox 21" id="21"/>
            <p:cNvSpPr txBox="true"/>
            <p:nvPr/>
          </p:nvSpPr>
          <p:spPr>
            <a:xfrm>
              <a:off x="0" y="-76200"/>
              <a:ext cx="2112384" cy="1040942"/>
            </a:xfrm>
            <a:prstGeom prst="rect">
              <a:avLst/>
            </a:prstGeom>
          </p:spPr>
          <p:txBody>
            <a:bodyPr anchor="ctr" rtlCol="false" tIns="50800" lIns="50800" bIns="50800" rIns="50800"/>
            <a:lstStyle/>
            <a:p>
              <a:pPr algn="ctr">
                <a:lnSpc>
                  <a:spcPts val="3498"/>
                </a:lnSpc>
              </a:pPr>
            </a:p>
          </p:txBody>
        </p:sp>
      </p:grpSp>
      <p:sp>
        <p:nvSpPr>
          <p:cNvPr name="TextBox 22" id="22"/>
          <p:cNvSpPr txBox="true"/>
          <p:nvPr/>
        </p:nvSpPr>
        <p:spPr>
          <a:xfrm rot="0">
            <a:off x="1584841" y="621387"/>
            <a:ext cx="11468874" cy="850983"/>
          </a:xfrm>
          <a:prstGeom prst="rect">
            <a:avLst/>
          </a:prstGeom>
        </p:spPr>
        <p:txBody>
          <a:bodyPr anchor="t" rtlCol="false" tIns="0" lIns="0" bIns="0" rIns="0">
            <a:spAutoFit/>
          </a:bodyPr>
          <a:lstStyle/>
          <a:p>
            <a:pPr algn="l">
              <a:lnSpc>
                <a:spcPts val="6834"/>
              </a:lnSpc>
            </a:pPr>
            <a:r>
              <a:rPr lang="en-US" sz="5467" spc="-163">
                <a:solidFill>
                  <a:srgbClr val="FFFFFF"/>
                </a:solidFill>
                <a:latin typeface="Canva Sans Bold"/>
              </a:rPr>
              <a:t>Applications of Stack </a:t>
            </a:r>
          </a:p>
        </p:txBody>
      </p:sp>
      <p:sp>
        <p:nvSpPr>
          <p:cNvPr name="TextBox 23" id="23"/>
          <p:cNvSpPr txBox="true"/>
          <p:nvPr/>
        </p:nvSpPr>
        <p:spPr>
          <a:xfrm rot="0">
            <a:off x="1854071" y="3261945"/>
            <a:ext cx="2857827" cy="1101630"/>
          </a:xfrm>
          <a:prstGeom prst="rect">
            <a:avLst/>
          </a:prstGeom>
        </p:spPr>
        <p:txBody>
          <a:bodyPr anchor="t" rtlCol="false" tIns="0" lIns="0" bIns="0" rIns="0">
            <a:spAutoFit/>
          </a:bodyPr>
          <a:lstStyle/>
          <a:p>
            <a:pPr algn="l">
              <a:lnSpc>
                <a:spcPts val="4375"/>
              </a:lnSpc>
            </a:pPr>
            <a:r>
              <a:rPr lang="en-US" sz="3500" spc="-105">
                <a:solidFill>
                  <a:srgbClr val="E5E0DF"/>
                </a:solidFill>
                <a:latin typeface="Inter Bold"/>
              </a:rPr>
              <a:t>Function Call Stack</a:t>
            </a:r>
          </a:p>
        </p:txBody>
      </p:sp>
      <p:sp>
        <p:nvSpPr>
          <p:cNvPr name="TextBox 24" id="24"/>
          <p:cNvSpPr txBox="true"/>
          <p:nvPr/>
        </p:nvSpPr>
        <p:spPr>
          <a:xfrm rot="0">
            <a:off x="5147078" y="2094700"/>
            <a:ext cx="3996922" cy="3562435"/>
          </a:xfrm>
          <a:prstGeom prst="rect">
            <a:avLst/>
          </a:prstGeom>
        </p:spPr>
        <p:txBody>
          <a:bodyPr anchor="t" rtlCol="false" tIns="0" lIns="0" bIns="0" rIns="0">
            <a:spAutoFit/>
          </a:bodyPr>
          <a:lstStyle/>
          <a:p>
            <a:pPr algn="l">
              <a:lnSpc>
                <a:spcPts val="4798"/>
              </a:lnSpc>
            </a:pPr>
            <a:r>
              <a:rPr lang="en-US" sz="3000" spc="-60">
                <a:solidFill>
                  <a:srgbClr val="E5E0DF"/>
                </a:solidFill>
                <a:latin typeface="Inter"/>
              </a:rPr>
              <a:t>Stacks enable the efficient management of function calls, keeping track of the order of execution and memory allocation.</a:t>
            </a:r>
          </a:p>
        </p:txBody>
      </p:sp>
      <p:sp>
        <p:nvSpPr>
          <p:cNvPr name="TextBox 25" id="25"/>
          <p:cNvSpPr txBox="true"/>
          <p:nvPr/>
        </p:nvSpPr>
        <p:spPr>
          <a:xfrm rot="0">
            <a:off x="10173034" y="3304227"/>
            <a:ext cx="3127057" cy="1101630"/>
          </a:xfrm>
          <a:prstGeom prst="rect">
            <a:avLst/>
          </a:prstGeom>
        </p:spPr>
        <p:txBody>
          <a:bodyPr anchor="t" rtlCol="false" tIns="0" lIns="0" bIns="0" rIns="0">
            <a:spAutoFit/>
          </a:bodyPr>
          <a:lstStyle/>
          <a:p>
            <a:pPr algn="l">
              <a:lnSpc>
                <a:spcPts val="4375"/>
              </a:lnSpc>
            </a:pPr>
            <a:r>
              <a:rPr lang="en-US" sz="3500" spc="-105">
                <a:solidFill>
                  <a:srgbClr val="E5E0DF"/>
                </a:solidFill>
                <a:latin typeface="Inter Bold"/>
              </a:rPr>
              <a:t>Expression Evaluation</a:t>
            </a:r>
          </a:p>
        </p:txBody>
      </p:sp>
      <p:sp>
        <p:nvSpPr>
          <p:cNvPr name="TextBox 26" id="26"/>
          <p:cNvSpPr txBox="true"/>
          <p:nvPr/>
        </p:nvSpPr>
        <p:spPr>
          <a:xfrm rot="0">
            <a:off x="13053714" y="2077030"/>
            <a:ext cx="4205586" cy="3562435"/>
          </a:xfrm>
          <a:prstGeom prst="rect">
            <a:avLst/>
          </a:prstGeom>
        </p:spPr>
        <p:txBody>
          <a:bodyPr anchor="t" rtlCol="false" tIns="0" lIns="0" bIns="0" rIns="0">
            <a:spAutoFit/>
          </a:bodyPr>
          <a:lstStyle/>
          <a:p>
            <a:pPr algn="l">
              <a:lnSpc>
                <a:spcPts val="4798"/>
              </a:lnSpc>
            </a:pPr>
            <a:r>
              <a:rPr lang="en-US" sz="3000" spc="-60">
                <a:solidFill>
                  <a:srgbClr val="E5E0DF"/>
                </a:solidFill>
                <a:latin typeface="Inter"/>
              </a:rPr>
              <a:t>Stacks are essential for evaluating mathematical expressions, including infix, postfix, and prefix notation.</a:t>
            </a:r>
          </a:p>
        </p:txBody>
      </p:sp>
      <p:sp>
        <p:nvSpPr>
          <p:cNvPr name="TextBox 27" id="27"/>
          <p:cNvSpPr txBox="true"/>
          <p:nvPr/>
        </p:nvSpPr>
        <p:spPr>
          <a:xfrm rot="0">
            <a:off x="1854071" y="7336445"/>
            <a:ext cx="3127057" cy="1101630"/>
          </a:xfrm>
          <a:prstGeom prst="rect">
            <a:avLst/>
          </a:prstGeom>
        </p:spPr>
        <p:txBody>
          <a:bodyPr anchor="t" rtlCol="false" tIns="0" lIns="0" bIns="0" rIns="0">
            <a:spAutoFit/>
          </a:bodyPr>
          <a:lstStyle/>
          <a:p>
            <a:pPr algn="l">
              <a:lnSpc>
                <a:spcPts val="4375"/>
              </a:lnSpc>
            </a:pPr>
            <a:r>
              <a:rPr lang="en-US" sz="3500" spc="-105">
                <a:solidFill>
                  <a:srgbClr val="E5E0DF"/>
                </a:solidFill>
                <a:latin typeface="Inter Bold"/>
              </a:rPr>
              <a:t>Undo/Redo Functionality</a:t>
            </a:r>
          </a:p>
        </p:txBody>
      </p:sp>
      <p:sp>
        <p:nvSpPr>
          <p:cNvPr name="TextBox 28" id="28"/>
          <p:cNvSpPr txBox="true"/>
          <p:nvPr/>
        </p:nvSpPr>
        <p:spPr>
          <a:xfrm rot="0">
            <a:off x="5147078" y="6357332"/>
            <a:ext cx="3996922" cy="2962382"/>
          </a:xfrm>
          <a:prstGeom prst="rect">
            <a:avLst/>
          </a:prstGeom>
        </p:spPr>
        <p:txBody>
          <a:bodyPr anchor="t" rtlCol="false" tIns="0" lIns="0" bIns="0" rIns="0">
            <a:spAutoFit/>
          </a:bodyPr>
          <a:lstStyle/>
          <a:p>
            <a:pPr algn="l">
              <a:lnSpc>
                <a:spcPts val="4798"/>
              </a:lnSpc>
            </a:pPr>
            <a:r>
              <a:rPr lang="en-US" sz="3000" spc="-60">
                <a:solidFill>
                  <a:srgbClr val="E5E0DF"/>
                </a:solidFill>
                <a:latin typeface="Inter"/>
              </a:rPr>
              <a:t>Stack can be used to</a:t>
            </a:r>
            <a:r>
              <a:rPr lang="en-US" sz="3000" spc="-60">
                <a:solidFill>
                  <a:srgbClr val="E5E0DF"/>
                </a:solidFill>
                <a:latin typeface="Inter"/>
              </a:rPr>
              <a:t> implement undo/redo functionalities that allow users to revert and redo actions.</a:t>
            </a:r>
          </a:p>
        </p:txBody>
      </p:sp>
      <p:sp>
        <p:nvSpPr>
          <p:cNvPr name="TextBox 29" id="29"/>
          <p:cNvSpPr txBox="true"/>
          <p:nvPr/>
        </p:nvSpPr>
        <p:spPr>
          <a:xfrm rot="0">
            <a:off x="10173034" y="7336445"/>
            <a:ext cx="3127057" cy="1101655"/>
          </a:xfrm>
          <a:prstGeom prst="rect">
            <a:avLst/>
          </a:prstGeom>
        </p:spPr>
        <p:txBody>
          <a:bodyPr anchor="t" rtlCol="false" tIns="0" lIns="0" bIns="0" rIns="0">
            <a:spAutoFit/>
          </a:bodyPr>
          <a:lstStyle/>
          <a:p>
            <a:pPr>
              <a:lnSpc>
                <a:spcPts val="4375"/>
              </a:lnSpc>
            </a:pPr>
            <a:r>
              <a:rPr lang="en-US" sz="3500" spc="-105">
                <a:solidFill>
                  <a:srgbClr val="E5E0DF"/>
                </a:solidFill>
                <a:latin typeface="Inter Bold"/>
              </a:rPr>
              <a:t>Backtracking </a:t>
            </a:r>
          </a:p>
          <a:p>
            <a:pPr algn="l">
              <a:lnSpc>
                <a:spcPts val="4375"/>
              </a:lnSpc>
            </a:pPr>
            <a:r>
              <a:rPr lang="en-US" sz="3500" spc="-105">
                <a:solidFill>
                  <a:srgbClr val="E5E0DF"/>
                </a:solidFill>
                <a:latin typeface="Inter Bold"/>
              </a:rPr>
              <a:t>Algorithm</a:t>
            </a:r>
          </a:p>
        </p:txBody>
      </p:sp>
      <p:sp>
        <p:nvSpPr>
          <p:cNvPr name="TextBox 30" id="30"/>
          <p:cNvSpPr txBox="true"/>
          <p:nvPr/>
        </p:nvSpPr>
        <p:spPr>
          <a:xfrm rot="0">
            <a:off x="13592978" y="6958497"/>
            <a:ext cx="3127057" cy="1762276"/>
          </a:xfrm>
          <a:prstGeom prst="rect">
            <a:avLst/>
          </a:prstGeom>
        </p:spPr>
        <p:txBody>
          <a:bodyPr anchor="t" rtlCol="false" tIns="0" lIns="0" bIns="0" rIns="0">
            <a:spAutoFit/>
          </a:bodyPr>
          <a:lstStyle/>
          <a:p>
            <a:pPr algn="l">
              <a:lnSpc>
                <a:spcPts val="4798"/>
              </a:lnSpc>
            </a:pPr>
            <a:r>
              <a:rPr lang="en-US" sz="3000" spc="-60">
                <a:solidFill>
                  <a:srgbClr val="E5E0DF"/>
                </a:solidFill>
                <a:latin typeface="Inter"/>
              </a:rPr>
              <a:t>Stack are helpful in backtracking algorithm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305264" cy="10304264"/>
            <a:chOff x="0" y="0"/>
            <a:chExt cx="24407018" cy="13739018"/>
          </a:xfrm>
        </p:grpSpPr>
        <p:sp>
          <p:nvSpPr>
            <p:cNvPr name="Freeform 4" id="4"/>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60784"/>
              </a:srgbClr>
            </a:solidFill>
          </p:spPr>
        </p:sp>
        <p:sp>
          <p:nvSpPr>
            <p:cNvPr name="Freeform 5" id="5"/>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alpha val="60784"/>
              </a:srgbClr>
            </a:solidFill>
          </p:spPr>
        </p:sp>
      </p:grpSp>
      <p:sp>
        <p:nvSpPr>
          <p:cNvPr name="TextBox 6" id="6"/>
          <p:cNvSpPr txBox="true"/>
          <p:nvPr/>
        </p:nvSpPr>
        <p:spPr>
          <a:xfrm rot="0">
            <a:off x="1270719" y="337833"/>
            <a:ext cx="5371981" cy="951939"/>
          </a:xfrm>
          <a:prstGeom prst="rect">
            <a:avLst/>
          </a:prstGeom>
        </p:spPr>
        <p:txBody>
          <a:bodyPr anchor="t" rtlCol="false" tIns="0" lIns="0" bIns="0" rIns="0">
            <a:spAutoFit/>
          </a:bodyPr>
          <a:lstStyle/>
          <a:p>
            <a:pPr algn="l">
              <a:lnSpc>
                <a:spcPts val="7585"/>
              </a:lnSpc>
            </a:pPr>
            <a:r>
              <a:rPr lang="en-US" sz="6067" spc="-181">
                <a:solidFill>
                  <a:srgbClr val="FFFFFF"/>
                </a:solidFill>
                <a:latin typeface="Canva Sans Bold"/>
              </a:rPr>
              <a:t>Conclusion</a:t>
            </a:r>
          </a:p>
        </p:txBody>
      </p:sp>
      <p:sp>
        <p:nvSpPr>
          <p:cNvPr name="TextBox 7" id="7"/>
          <p:cNvSpPr txBox="true"/>
          <p:nvPr/>
        </p:nvSpPr>
        <p:spPr>
          <a:xfrm rot="0">
            <a:off x="641855" y="1489001"/>
            <a:ext cx="17170440" cy="8119620"/>
          </a:xfrm>
          <a:prstGeom prst="rect">
            <a:avLst/>
          </a:prstGeom>
        </p:spPr>
        <p:txBody>
          <a:bodyPr anchor="t" rtlCol="false" tIns="0" lIns="0" bIns="0" rIns="0">
            <a:spAutoFit/>
          </a:bodyPr>
          <a:lstStyle/>
          <a:p>
            <a:pPr marL="795172" indent="-397586" lvl="1">
              <a:lnSpc>
                <a:spcPts val="6482"/>
              </a:lnSpc>
              <a:buFont typeface="Arial"/>
              <a:buChar char="•"/>
            </a:pPr>
            <a:r>
              <a:rPr lang="en-US" sz="3683" spc="88">
                <a:solidFill>
                  <a:srgbClr val="FFFFFF"/>
                </a:solidFill>
                <a:latin typeface="Canva Sans"/>
              </a:rPr>
              <a:t>Stacks are a fundamental data structure that follows the Last In, First Out (LIFO) principle.</a:t>
            </a:r>
          </a:p>
          <a:p>
            <a:pPr marL="795172" indent="-397586" lvl="1">
              <a:lnSpc>
                <a:spcPts val="6482"/>
              </a:lnSpc>
              <a:buFont typeface="Arial"/>
              <a:buChar char="•"/>
            </a:pPr>
            <a:r>
              <a:rPr lang="en-US" sz="3683" spc="88">
                <a:solidFill>
                  <a:srgbClr val="FFFFFF"/>
                </a:solidFill>
                <a:latin typeface="Canva Sans"/>
              </a:rPr>
              <a:t>They are used in various computer science applications, such as function call management, expression evaluation, and parsing.</a:t>
            </a:r>
          </a:p>
          <a:p>
            <a:pPr marL="795172" indent="-397586" lvl="1">
              <a:lnSpc>
                <a:spcPts val="6482"/>
              </a:lnSpc>
              <a:buFont typeface="Arial"/>
              <a:buChar char="•"/>
            </a:pPr>
            <a:r>
              <a:rPr lang="en-US" sz="3683" spc="88">
                <a:solidFill>
                  <a:srgbClr val="FFFFFF"/>
                </a:solidFill>
                <a:latin typeface="Canva Sans"/>
              </a:rPr>
              <a:t>Common stack operations include push, pop, peek, isEmpty, and isFull, enabling efficient data handling.</a:t>
            </a:r>
          </a:p>
          <a:p>
            <a:pPr marL="795172" indent="-397586" lvl="1">
              <a:lnSpc>
                <a:spcPts val="6482"/>
              </a:lnSpc>
              <a:buFont typeface="Arial"/>
              <a:buChar char="•"/>
            </a:pPr>
            <a:r>
              <a:rPr lang="en-US" sz="3683" spc="88">
                <a:solidFill>
                  <a:srgbClr val="FFFFFF"/>
                </a:solidFill>
                <a:latin typeface="Canva Sans"/>
              </a:rPr>
              <a:t>Implementations of stacks can utilize arrays or linked lists, each with its own benefits and considerations.</a:t>
            </a:r>
          </a:p>
          <a:p>
            <a:pPr marL="795172" indent="-397586" lvl="1">
              <a:lnSpc>
                <a:spcPts val="6482"/>
              </a:lnSpc>
              <a:buFont typeface="Arial"/>
              <a:buChar char="•"/>
            </a:pPr>
            <a:r>
              <a:rPr lang="en-US" sz="3683" spc="88">
                <a:solidFill>
                  <a:srgbClr val="FFFFFF"/>
                </a:solidFill>
                <a:latin typeface="Canva Sans"/>
              </a:rPr>
              <a:t>Mastery of the stack concept is crucial as it serves as the foundation for understanding more complex data structures and algorithms.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C"/>
            </a:solidFill>
          </p:spPr>
        </p:sp>
      </p:grpSp>
      <p:grpSp>
        <p:nvGrpSpPr>
          <p:cNvPr name="Group 4" id="4"/>
          <p:cNvGrpSpPr/>
          <p:nvPr/>
        </p:nvGrpSpPr>
        <p:grpSpPr>
          <a:xfrm rot="0">
            <a:off x="-8632" y="-8632"/>
            <a:ext cx="18305264" cy="10304264"/>
            <a:chOff x="0" y="0"/>
            <a:chExt cx="24407018" cy="13739018"/>
          </a:xfrm>
        </p:grpSpPr>
        <p:sp>
          <p:nvSpPr>
            <p:cNvPr name="Freeform 5" id="5"/>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solidFill>
          </p:spPr>
        </p:sp>
        <p:sp>
          <p:nvSpPr>
            <p:cNvPr name="Freeform 6" id="6"/>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solidFill>
          </p:spPr>
        </p:sp>
      </p:grpSp>
      <p:sp>
        <p:nvSpPr>
          <p:cNvPr name="Freeform 7" id="7"/>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8" id="8"/>
          <p:cNvGrpSpPr/>
          <p:nvPr/>
        </p:nvGrpSpPr>
        <p:grpSpPr>
          <a:xfrm rot="0">
            <a:off x="0" y="0"/>
            <a:ext cx="18288000" cy="10287000"/>
            <a:chOff x="0" y="0"/>
            <a:chExt cx="24384000" cy="13716000"/>
          </a:xfrm>
        </p:grpSpPr>
        <p:sp>
          <p:nvSpPr>
            <p:cNvPr name="Freeform 9" id="9"/>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80000"/>
              </a:srgbClr>
            </a:solidFill>
          </p:spPr>
        </p:sp>
      </p:grpSp>
      <p:grpSp>
        <p:nvGrpSpPr>
          <p:cNvPr name="Group 10" id="10"/>
          <p:cNvGrpSpPr/>
          <p:nvPr/>
        </p:nvGrpSpPr>
        <p:grpSpPr>
          <a:xfrm rot="0">
            <a:off x="4350373" y="7844114"/>
            <a:ext cx="10127256" cy="1028700"/>
            <a:chOff x="0" y="0"/>
            <a:chExt cx="2667261" cy="270933"/>
          </a:xfrm>
        </p:grpSpPr>
        <p:sp>
          <p:nvSpPr>
            <p:cNvPr name="Freeform 11" id="11"/>
            <p:cNvSpPr/>
            <p:nvPr/>
          </p:nvSpPr>
          <p:spPr>
            <a:xfrm flipH="false" flipV="false" rot="0">
              <a:off x="0" y="0"/>
              <a:ext cx="2667261" cy="270933"/>
            </a:xfrm>
            <a:custGeom>
              <a:avLst/>
              <a:gdLst/>
              <a:ahLst/>
              <a:cxnLst/>
              <a:rect r="r" b="b" t="t" l="l"/>
              <a:pathLst>
                <a:path h="270933" w="2667261">
                  <a:moveTo>
                    <a:pt x="29814" y="0"/>
                  </a:moveTo>
                  <a:lnTo>
                    <a:pt x="2637447" y="0"/>
                  </a:lnTo>
                  <a:cubicBezTo>
                    <a:pt x="2645354" y="0"/>
                    <a:pt x="2652937" y="3141"/>
                    <a:pt x="2658528" y="8732"/>
                  </a:cubicBezTo>
                  <a:cubicBezTo>
                    <a:pt x="2664120" y="14324"/>
                    <a:pt x="2667261" y="21907"/>
                    <a:pt x="2667261" y="29814"/>
                  </a:cubicBezTo>
                  <a:lnTo>
                    <a:pt x="2667261" y="241119"/>
                  </a:lnTo>
                  <a:cubicBezTo>
                    <a:pt x="2667261" y="249026"/>
                    <a:pt x="2664120" y="256610"/>
                    <a:pt x="2658528" y="262201"/>
                  </a:cubicBezTo>
                  <a:cubicBezTo>
                    <a:pt x="2652937" y="267792"/>
                    <a:pt x="2645354" y="270933"/>
                    <a:pt x="2637447" y="270933"/>
                  </a:cubicBezTo>
                  <a:lnTo>
                    <a:pt x="29814" y="270933"/>
                  </a:lnTo>
                  <a:cubicBezTo>
                    <a:pt x="21907" y="270933"/>
                    <a:pt x="14324" y="267792"/>
                    <a:pt x="8732" y="262201"/>
                  </a:cubicBezTo>
                  <a:cubicBezTo>
                    <a:pt x="3141" y="256610"/>
                    <a:pt x="0" y="249026"/>
                    <a:pt x="0" y="241119"/>
                  </a:cubicBezTo>
                  <a:lnTo>
                    <a:pt x="0" y="29814"/>
                  </a:lnTo>
                  <a:cubicBezTo>
                    <a:pt x="0" y="21907"/>
                    <a:pt x="3141" y="14324"/>
                    <a:pt x="8732" y="8732"/>
                  </a:cubicBezTo>
                  <a:cubicBezTo>
                    <a:pt x="14324" y="3141"/>
                    <a:pt x="21907" y="0"/>
                    <a:pt x="29814" y="0"/>
                  </a:cubicBezTo>
                  <a:close/>
                </a:path>
              </a:pathLst>
            </a:custGeom>
            <a:solidFill>
              <a:srgbClr val="000000">
                <a:alpha val="0"/>
              </a:srgbClr>
            </a:solidFill>
            <a:ln w="95250" cap="rnd">
              <a:gradFill>
                <a:gsLst>
                  <a:gs pos="0">
                    <a:srgbClr val="FFF7AD">
                      <a:alpha val="100000"/>
                    </a:srgbClr>
                  </a:gs>
                  <a:gs pos="100000">
                    <a:srgbClr val="FFA9F9">
                      <a:alpha val="100000"/>
                    </a:srgbClr>
                  </a:gs>
                </a:gsLst>
                <a:lin ang="0"/>
              </a:gradFill>
              <a:prstDash val="solid"/>
              <a:round/>
            </a:ln>
          </p:spPr>
        </p:sp>
        <p:sp>
          <p:nvSpPr>
            <p:cNvPr name="TextBox 12" id="12"/>
            <p:cNvSpPr txBox="true"/>
            <p:nvPr/>
          </p:nvSpPr>
          <p:spPr>
            <a:xfrm>
              <a:off x="0" y="-76200"/>
              <a:ext cx="2667261" cy="347133"/>
            </a:xfrm>
            <a:prstGeom prst="rect">
              <a:avLst/>
            </a:prstGeom>
          </p:spPr>
          <p:txBody>
            <a:bodyPr anchor="ctr" rtlCol="false" tIns="50800" lIns="50800" bIns="50800" rIns="50800"/>
            <a:lstStyle/>
            <a:p>
              <a:pPr algn="ctr">
                <a:lnSpc>
                  <a:spcPts val="3498"/>
                </a:lnSpc>
              </a:pPr>
            </a:p>
          </p:txBody>
        </p:sp>
      </p:grpSp>
      <p:grpSp>
        <p:nvGrpSpPr>
          <p:cNvPr name="Group 13" id="13"/>
          <p:cNvGrpSpPr/>
          <p:nvPr/>
        </p:nvGrpSpPr>
        <p:grpSpPr>
          <a:xfrm rot="0">
            <a:off x="334308" y="419174"/>
            <a:ext cx="17565366" cy="9508115"/>
            <a:chOff x="0" y="0"/>
            <a:chExt cx="4626269" cy="2504195"/>
          </a:xfrm>
        </p:grpSpPr>
        <p:sp>
          <p:nvSpPr>
            <p:cNvPr name="Freeform 14" id="14"/>
            <p:cNvSpPr/>
            <p:nvPr/>
          </p:nvSpPr>
          <p:spPr>
            <a:xfrm flipH="false" flipV="false" rot="0">
              <a:off x="0" y="0"/>
              <a:ext cx="4626269" cy="2504195"/>
            </a:xfrm>
            <a:custGeom>
              <a:avLst/>
              <a:gdLst/>
              <a:ahLst/>
              <a:cxnLst/>
              <a:rect r="r" b="b" t="t" l="l"/>
              <a:pathLst>
                <a:path h="2504195" w="4626269">
                  <a:moveTo>
                    <a:pt x="22478" y="0"/>
                  </a:moveTo>
                  <a:lnTo>
                    <a:pt x="4603791" y="0"/>
                  </a:lnTo>
                  <a:cubicBezTo>
                    <a:pt x="4609753" y="0"/>
                    <a:pt x="4615470" y="2368"/>
                    <a:pt x="4619685" y="6584"/>
                  </a:cubicBezTo>
                  <a:cubicBezTo>
                    <a:pt x="4623901" y="10799"/>
                    <a:pt x="4626269" y="16517"/>
                    <a:pt x="4626269" y="22478"/>
                  </a:cubicBezTo>
                  <a:lnTo>
                    <a:pt x="4626269" y="2481717"/>
                  </a:lnTo>
                  <a:cubicBezTo>
                    <a:pt x="4626269" y="2487678"/>
                    <a:pt x="4623901" y="2493396"/>
                    <a:pt x="4619685" y="2497611"/>
                  </a:cubicBezTo>
                  <a:cubicBezTo>
                    <a:pt x="4615470" y="2501827"/>
                    <a:pt x="4609753" y="2504195"/>
                    <a:pt x="4603791" y="2504195"/>
                  </a:cubicBezTo>
                  <a:lnTo>
                    <a:pt x="22478" y="2504195"/>
                  </a:lnTo>
                  <a:cubicBezTo>
                    <a:pt x="16517" y="2504195"/>
                    <a:pt x="10799" y="2501827"/>
                    <a:pt x="6584" y="2497611"/>
                  </a:cubicBezTo>
                  <a:cubicBezTo>
                    <a:pt x="2368" y="2493396"/>
                    <a:pt x="0" y="2487678"/>
                    <a:pt x="0" y="2481717"/>
                  </a:cubicBezTo>
                  <a:lnTo>
                    <a:pt x="0" y="22478"/>
                  </a:lnTo>
                  <a:cubicBezTo>
                    <a:pt x="0" y="16517"/>
                    <a:pt x="2368" y="10799"/>
                    <a:pt x="6584" y="6584"/>
                  </a:cubicBezTo>
                  <a:cubicBezTo>
                    <a:pt x="10799" y="2368"/>
                    <a:pt x="16517" y="0"/>
                    <a:pt x="22478" y="0"/>
                  </a:cubicBezTo>
                  <a:close/>
                </a:path>
              </a:pathLst>
            </a:custGeom>
            <a:solidFill>
              <a:srgbClr val="000000">
                <a:alpha val="0"/>
              </a:srgbClr>
            </a:solidFill>
            <a:ln w="57150" cap="rnd">
              <a:gradFill>
                <a:gsLst>
                  <a:gs pos="0">
                    <a:srgbClr val="FFF7AD">
                      <a:alpha val="100000"/>
                    </a:srgbClr>
                  </a:gs>
                  <a:gs pos="100000">
                    <a:srgbClr val="FFA9F9">
                      <a:alpha val="100000"/>
                    </a:srgbClr>
                  </a:gs>
                </a:gsLst>
                <a:lin ang="0"/>
              </a:gradFill>
              <a:prstDash val="solid"/>
              <a:round/>
            </a:ln>
          </p:spPr>
        </p:sp>
        <p:sp>
          <p:nvSpPr>
            <p:cNvPr name="TextBox 15" id="15"/>
            <p:cNvSpPr txBox="true"/>
            <p:nvPr/>
          </p:nvSpPr>
          <p:spPr>
            <a:xfrm>
              <a:off x="0" y="-76200"/>
              <a:ext cx="4626269" cy="2580395"/>
            </a:xfrm>
            <a:prstGeom prst="rect">
              <a:avLst/>
            </a:prstGeom>
          </p:spPr>
          <p:txBody>
            <a:bodyPr anchor="ctr" rtlCol="false" tIns="50800" lIns="50800" bIns="50800" rIns="50800"/>
            <a:lstStyle/>
            <a:p>
              <a:pPr algn="ctr">
                <a:lnSpc>
                  <a:spcPts val="3498"/>
                </a:lnSpc>
              </a:pPr>
            </a:p>
          </p:txBody>
        </p:sp>
      </p:grpSp>
      <p:sp>
        <p:nvSpPr>
          <p:cNvPr name="TextBox 16" id="16"/>
          <p:cNvSpPr txBox="true"/>
          <p:nvPr/>
        </p:nvSpPr>
        <p:spPr>
          <a:xfrm rot="0">
            <a:off x="6381688" y="3153367"/>
            <a:ext cx="8923967" cy="2023072"/>
          </a:xfrm>
          <a:prstGeom prst="rect">
            <a:avLst/>
          </a:prstGeom>
        </p:spPr>
        <p:txBody>
          <a:bodyPr anchor="t" rtlCol="false" tIns="0" lIns="0" bIns="0" rIns="0">
            <a:spAutoFit/>
          </a:bodyPr>
          <a:lstStyle/>
          <a:p>
            <a:pPr algn="l">
              <a:lnSpc>
                <a:spcPts val="16084"/>
              </a:lnSpc>
            </a:pPr>
            <a:r>
              <a:rPr lang="en-US" sz="12866" spc="-385">
                <a:solidFill>
                  <a:srgbClr val="FFFFFF"/>
                </a:solidFill>
                <a:latin typeface="Alice Bold"/>
              </a:rPr>
              <a:t>STACK</a:t>
            </a:r>
          </a:p>
        </p:txBody>
      </p:sp>
      <p:sp>
        <p:nvSpPr>
          <p:cNvPr name="TextBox 17" id="17"/>
          <p:cNvSpPr txBox="true"/>
          <p:nvPr/>
        </p:nvSpPr>
        <p:spPr>
          <a:xfrm rot="0">
            <a:off x="4741334" y="8052110"/>
            <a:ext cx="8805333" cy="688908"/>
          </a:xfrm>
          <a:prstGeom prst="rect">
            <a:avLst/>
          </a:prstGeom>
        </p:spPr>
        <p:txBody>
          <a:bodyPr anchor="t" rtlCol="false" tIns="0" lIns="0" bIns="0" rIns="0">
            <a:spAutoFit/>
          </a:bodyPr>
          <a:lstStyle/>
          <a:p>
            <a:pPr algn="ctr">
              <a:lnSpc>
                <a:spcPts val="5600"/>
              </a:lnSpc>
            </a:pPr>
            <a:r>
              <a:rPr lang="en-US" sz="4000">
                <a:solidFill>
                  <a:srgbClr val="FFFFFF"/>
                </a:solidFill>
                <a:latin typeface="Anonymous Pro Bold"/>
              </a:rPr>
              <a:t>Presentation By Nikita Choudhari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17264"/>
            <a:ext cx="18305264" cy="10304264"/>
            <a:chOff x="0" y="0"/>
            <a:chExt cx="24407018" cy="13739018"/>
          </a:xfrm>
        </p:grpSpPr>
        <p:sp>
          <p:nvSpPr>
            <p:cNvPr name="Freeform 4" id="4"/>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56863"/>
              </a:srgbClr>
            </a:solidFill>
          </p:spPr>
        </p:sp>
        <p:sp>
          <p:nvSpPr>
            <p:cNvPr name="Freeform 5" id="5"/>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alpha val="56863"/>
              </a:srgbClr>
            </a:solidFill>
          </p:spPr>
        </p:sp>
      </p:grpSp>
      <p:sp>
        <p:nvSpPr>
          <p:cNvPr name="TextBox 6" id="6"/>
          <p:cNvSpPr txBox="true"/>
          <p:nvPr/>
        </p:nvSpPr>
        <p:spPr>
          <a:xfrm rot="0">
            <a:off x="2847052" y="2307912"/>
            <a:ext cx="9653325" cy="1730193"/>
          </a:xfrm>
          <a:prstGeom prst="rect">
            <a:avLst/>
          </a:prstGeom>
        </p:spPr>
        <p:txBody>
          <a:bodyPr anchor="t" rtlCol="false" tIns="0" lIns="0" bIns="0" rIns="0">
            <a:spAutoFit/>
          </a:bodyPr>
          <a:lstStyle/>
          <a:p>
            <a:pPr algn="l">
              <a:lnSpc>
                <a:spcPts val="13751"/>
              </a:lnSpc>
            </a:pPr>
            <a:r>
              <a:rPr lang="en-US" sz="11000" spc="-329">
                <a:solidFill>
                  <a:srgbClr val="FFFFFF"/>
                </a:solidFill>
                <a:latin typeface="Anonymous Pro Bold"/>
              </a:rPr>
              <a:t>Thank You</a:t>
            </a:r>
          </a:p>
        </p:txBody>
      </p:sp>
      <p:sp>
        <p:nvSpPr>
          <p:cNvPr name="Freeform 7" id="7"/>
          <p:cNvSpPr/>
          <p:nvPr/>
        </p:nvSpPr>
        <p:spPr>
          <a:xfrm flipH="false" flipV="false" rot="0">
            <a:off x="8823094" y="2025563"/>
            <a:ext cx="1536369" cy="1176020"/>
          </a:xfrm>
          <a:custGeom>
            <a:avLst/>
            <a:gdLst/>
            <a:ahLst/>
            <a:cxnLst/>
            <a:rect r="r" b="b" t="t" l="l"/>
            <a:pathLst>
              <a:path h="1176020" w="1536369">
                <a:moveTo>
                  <a:pt x="0" y="0"/>
                </a:moveTo>
                <a:lnTo>
                  <a:pt x="1536369" y="0"/>
                </a:lnTo>
                <a:lnTo>
                  <a:pt x="1536369" y="1176020"/>
                </a:lnTo>
                <a:lnTo>
                  <a:pt x="0" y="1176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638931" y="4607515"/>
            <a:ext cx="13010138" cy="3141461"/>
          </a:xfrm>
          <a:prstGeom prst="rect">
            <a:avLst/>
          </a:prstGeom>
        </p:spPr>
        <p:txBody>
          <a:bodyPr anchor="t" rtlCol="false" tIns="0" lIns="0" bIns="0" rIns="0">
            <a:spAutoFit/>
          </a:bodyPr>
          <a:lstStyle/>
          <a:p>
            <a:pPr algn="l">
              <a:lnSpc>
                <a:spcPts val="6327"/>
              </a:lnSpc>
            </a:pPr>
            <a:r>
              <a:rPr lang="en-US" sz="3700" spc="40">
                <a:solidFill>
                  <a:srgbClr val="E5E0DF"/>
                </a:solidFill>
                <a:latin typeface="Canva Sans"/>
              </a:rPr>
              <a:t>We hope you found this presentation on stack data structures informative and helpful. If you have any further questions or would like to learn more, feel free to ask. Thank you for your time and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C"/>
            </a:solidFill>
          </p:spPr>
        </p:sp>
      </p:grpSp>
      <p:grpSp>
        <p:nvGrpSpPr>
          <p:cNvPr name="Group 4" id="4"/>
          <p:cNvGrpSpPr/>
          <p:nvPr/>
        </p:nvGrpSpPr>
        <p:grpSpPr>
          <a:xfrm rot="0">
            <a:off x="-8632" y="-8632"/>
            <a:ext cx="18305264" cy="10304264"/>
            <a:chOff x="0" y="0"/>
            <a:chExt cx="24407018" cy="13739018"/>
          </a:xfrm>
        </p:grpSpPr>
        <p:sp>
          <p:nvSpPr>
            <p:cNvPr name="Freeform 5" id="5"/>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solidFill>
          </p:spPr>
        </p:sp>
        <p:sp>
          <p:nvSpPr>
            <p:cNvPr name="Freeform 6" id="6"/>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solidFill>
          </p:spPr>
        </p:sp>
      </p:grpSp>
      <p:sp>
        <p:nvSpPr>
          <p:cNvPr name="Freeform 7" id="7"/>
          <p:cNvSpPr/>
          <p:nvPr/>
        </p:nvSpPr>
        <p:spPr>
          <a:xfrm flipH="false" flipV="false" rot="0">
            <a:off x="8632" y="-8632"/>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8" id="8"/>
          <p:cNvGrpSpPr/>
          <p:nvPr/>
        </p:nvGrpSpPr>
        <p:grpSpPr>
          <a:xfrm rot="0">
            <a:off x="8632" y="8632"/>
            <a:ext cx="18288000" cy="10287000"/>
            <a:chOff x="0" y="0"/>
            <a:chExt cx="24384000" cy="13716000"/>
          </a:xfrm>
        </p:grpSpPr>
        <p:sp>
          <p:nvSpPr>
            <p:cNvPr name="Freeform 9" id="9"/>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80000"/>
              </a:srgbClr>
            </a:solidFill>
          </p:spPr>
        </p:sp>
      </p:grpSp>
      <p:sp>
        <p:nvSpPr>
          <p:cNvPr name="Freeform 10" id="10"/>
          <p:cNvSpPr/>
          <p:nvPr/>
        </p:nvSpPr>
        <p:spPr>
          <a:xfrm flipH="false" flipV="false" rot="0">
            <a:off x="12389632" y="2223159"/>
            <a:ext cx="4869668" cy="5840682"/>
          </a:xfrm>
          <a:custGeom>
            <a:avLst/>
            <a:gdLst/>
            <a:ahLst/>
            <a:cxnLst/>
            <a:rect r="r" b="b" t="t" l="l"/>
            <a:pathLst>
              <a:path h="5840682" w="4869668">
                <a:moveTo>
                  <a:pt x="0" y="0"/>
                </a:moveTo>
                <a:lnTo>
                  <a:pt x="4869668" y="0"/>
                </a:lnTo>
                <a:lnTo>
                  <a:pt x="4869668" y="5840682"/>
                </a:lnTo>
                <a:lnTo>
                  <a:pt x="0" y="5840682"/>
                </a:lnTo>
                <a:lnTo>
                  <a:pt x="0" y="0"/>
                </a:lnTo>
                <a:close/>
              </a:path>
            </a:pathLst>
          </a:custGeom>
          <a:blipFill>
            <a:blip r:embed="rId3"/>
            <a:stretch>
              <a:fillRect l="0" t="0" r="0" b="0"/>
            </a:stretch>
          </a:blipFill>
        </p:spPr>
      </p:sp>
      <p:sp>
        <p:nvSpPr>
          <p:cNvPr name="TextBox 11" id="11"/>
          <p:cNvSpPr txBox="true"/>
          <p:nvPr/>
        </p:nvSpPr>
        <p:spPr>
          <a:xfrm rot="0">
            <a:off x="1028700" y="1000125"/>
            <a:ext cx="10529471" cy="1783072"/>
          </a:xfrm>
          <a:prstGeom prst="rect">
            <a:avLst/>
          </a:prstGeom>
        </p:spPr>
        <p:txBody>
          <a:bodyPr anchor="t" rtlCol="false" tIns="0" lIns="0" bIns="0" rIns="0">
            <a:spAutoFit/>
          </a:bodyPr>
          <a:lstStyle/>
          <a:p>
            <a:pPr algn="l">
              <a:lnSpc>
                <a:spcPts val="7085"/>
              </a:lnSpc>
            </a:pPr>
            <a:r>
              <a:rPr lang="en-US" sz="5667" spc="-169">
                <a:solidFill>
                  <a:srgbClr val="FFFFFF"/>
                </a:solidFill>
                <a:latin typeface="Canva Sans Bold"/>
              </a:rPr>
              <a:t>Definition of Stack Data Structure</a:t>
            </a:r>
          </a:p>
        </p:txBody>
      </p:sp>
      <p:sp>
        <p:nvSpPr>
          <p:cNvPr name="TextBox 12" id="12"/>
          <p:cNvSpPr txBox="true"/>
          <p:nvPr/>
        </p:nvSpPr>
        <p:spPr>
          <a:xfrm rot="0">
            <a:off x="1028700" y="3619732"/>
            <a:ext cx="10397871" cy="5147347"/>
          </a:xfrm>
          <a:prstGeom prst="rect">
            <a:avLst/>
          </a:prstGeom>
        </p:spPr>
        <p:txBody>
          <a:bodyPr anchor="t" rtlCol="false" tIns="0" lIns="0" bIns="0" rIns="0">
            <a:spAutoFit/>
          </a:bodyPr>
          <a:lstStyle/>
          <a:p>
            <a:pPr marL="774534" indent="-387267" lvl="1">
              <a:lnSpc>
                <a:spcPts val="5955"/>
              </a:lnSpc>
              <a:buFont typeface="Arial"/>
              <a:buChar char="•"/>
            </a:pPr>
            <a:r>
              <a:rPr lang="en-US" sz="3587" spc="-25">
                <a:solidFill>
                  <a:srgbClr val="E5E0DF"/>
                </a:solidFill>
                <a:latin typeface="Inter"/>
              </a:rPr>
              <a:t>Stack is a fundamental data structure that follows the Last In, First Out (LIFO) principle, which means that the last element added to the stack will be the first one to be removed. </a:t>
            </a:r>
          </a:p>
          <a:p>
            <a:pPr algn="l" marL="774534" indent="-387267" lvl="1">
              <a:lnSpc>
                <a:spcPts val="5737"/>
              </a:lnSpc>
              <a:buFont typeface="Arial"/>
              <a:buChar char="•"/>
            </a:pPr>
            <a:r>
              <a:rPr lang="en-US" sz="3587" spc="-71">
                <a:solidFill>
                  <a:srgbClr val="E5E0DF"/>
                </a:solidFill>
                <a:latin typeface="Inter"/>
              </a:rPr>
              <a:t>It is similar to a stack of books placed in a box, where we can only add or remove the topmost book.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C0C0C"/>
            </a:solidFill>
          </p:spPr>
        </p:sp>
      </p:grpSp>
      <p:grpSp>
        <p:nvGrpSpPr>
          <p:cNvPr name="Group 4" id="4"/>
          <p:cNvGrpSpPr/>
          <p:nvPr/>
        </p:nvGrpSpPr>
        <p:grpSpPr>
          <a:xfrm rot="0">
            <a:off x="-8632" y="-8632"/>
            <a:ext cx="18305264" cy="10304264"/>
            <a:chOff x="0" y="0"/>
            <a:chExt cx="24407018" cy="13739018"/>
          </a:xfrm>
        </p:grpSpPr>
        <p:sp>
          <p:nvSpPr>
            <p:cNvPr name="Freeform 5" id="5"/>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solidFill>
          </p:spPr>
        </p:sp>
        <p:sp>
          <p:nvSpPr>
            <p:cNvPr name="Freeform 6" id="6"/>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solidFill>
          </p:spPr>
        </p:sp>
      </p:grpSp>
      <p:sp>
        <p:nvSpPr>
          <p:cNvPr name="Freeform 7" id="7"/>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8" id="8"/>
          <p:cNvGrpSpPr/>
          <p:nvPr/>
        </p:nvGrpSpPr>
        <p:grpSpPr>
          <a:xfrm rot="0">
            <a:off x="0" y="0"/>
            <a:ext cx="18288000" cy="10287000"/>
            <a:chOff x="0" y="0"/>
            <a:chExt cx="24384000" cy="13716000"/>
          </a:xfrm>
        </p:grpSpPr>
        <p:sp>
          <p:nvSpPr>
            <p:cNvPr name="Freeform 9" id="9"/>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80000"/>
              </a:srgbClr>
            </a:solidFill>
          </p:spPr>
        </p:sp>
      </p:grpSp>
      <p:sp>
        <p:nvSpPr>
          <p:cNvPr name="TextBox 10" id="10"/>
          <p:cNvSpPr txBox="true"/>
          <p:nvPr/>
        </p:nvSpPr>
        <p:spPr>
          <a:xfrm rot="0">
            <a:off x="1392614" y="611862"/>
            <a:ext cx="13329681" cy="933504"/>
          </a:xfrm>
          <a:prstGeom prst="rect">
            <a:avLst/>
          </a:prstGeom>
        </p:spPr>
        <p:txBody>
          <a:bodyPr anchor="t" rtlCol="false" tIns="0" lIns="0" bIns="0" rIns="0">
            <a:spAutoFit/>
          </a:bodyPr>
          <a:lstStyle/>
          <a:p>
            <a:pPr algn="l">
              <a:lnSpc>
                <a:spcPts val="7460"/>
              </a:lnSpc>
            </a:pPr>
            <a:r>
              <a:rPr lang="en-US" sz="5967" spc="-178">
                <a:solidFill>
                  <a:srgbClr val="FFFFFF"/>
                </a:solidFill>
                <a:latin typeface="Canva Sans Bold"/>
              </a:rPr>
              <a:t>Importance of Stack Data Structure</a:t>
            </a:r>
          </a:p>
        </p:txBody>
      </p:sp>
      <p:grpSp>
        <p:nvGrpSpPr>
          <p:cNvPr name="Group 11" id="11"/>
          <p:cNvGrpSpPr/>
          <p:nvPr/>
        </p:nvGrpSpPr>
        <p:grpSpPr>
          <a:xfrm rot="0">
            <a:off x="663800" y="2299880"/>
            <a:ext cx="692693" cy="692693"/>
            <a:chOff x="0" y="0"/>
            <a:chExt cx="856257" cy="856257"/>
          </a:xfrm>
        </p:grpSpPr>
        <p:sp>
          <p:nvSpPr>
            <p:cNvPr name="Freeform 12" id="12"/>
            <p:cNvSpPr/>
            <p:nvPr/>
          </p:nvSpPr>
          <p:spPr>
            <a:xfrm flipH="false" flipV="false" rot="0">
              <a:off x="11557" y="11557"/>
              <a:ext cx="833120" cy="833247"/>
            </a:xfrm>
            <a:custGeom>
              <a:avLst/>
              <a:gdLst/>
              <a:ahLst/>
              <a:cxnLst/>
              <a:rect r="r" b="b" t="t" l="l"/>
              <a:pathLst>
                <a:path h="833247" w="833120">
                  <a:moveTo>
                    <a:pt x="0" y="166624"/>
                  </a:moveTo>
                  <a:cubicBezTo>
                    <a:pt x="0" y="74549"/>
                    <a:pt x="74549" y="0"/>
                    <a:pt x="166624" y="0"/>
                  </a:cubicBezTo>
                  <a:lnTo>
                    <a:pt x="666496" y="0"/>
                  </a:lnTo>
                  <a:cubicBezTo>
                    <a:pt x="758571" y="0"/>
                    <a:pt x="833120" y="74549"/>
                    <a:pt x="833120" y="166624"/>
                  </a:cubicBezTo>
                  <a:lnTo>
                    <a:pt x="833120" y="666496"/>
                  </a:lnTo>
                  <a:cubicBezTo>
                    <a:pt x="833120" y="758571"/>
                    <a:pt x="758571" y="833120"/>
                    <a:pt x="666496" y="833120"/>
                  </a:cubicBezTo>
                  <a:lnTo>
                    <a:pt x="166624" y="833120"/>
                  </a:lnTo>
                  <a:cubicBezTo>
                    <a:pt x="74549" y="833247"/>
                    <a:pt x="0" y="758571"/>
                    <a:pt x="0" y="666496"/>
                  </a:cubicBezTo>
                  <a:close/>
                </a:path>
              </a:pathLst>
            </a:custGeom>
            <a:solidFill>
              <a:srgbClr val="110080"/>
            </a:solidFill>
          </p:spPr>
        </p:sp>
        <p:sp>
          <p:nvSpPr>
            <p:cNvPr name="Freeform 13" id="13"/>
            <p:cNvSpPr/>
            <p:nvPr/>
          </p:nvSpPr>
          <p:spPr>
            <a:xfrm flipH="false" flipV="false" rot="0">
              <a:off x="0" y="0"/>
              <a:ext cx="856234" cy="856234"/>
            </a:xfrm>
            <a:custGeom>
              <a:avLst/>
              <a:gdLst/>
              <a:ahLst/>
              <a:cxnLst/>
              <a:rect r="r" b="b" t="t" l="l"/>
              <a:pathLst>
                <a:path h="856234" w="856234">
                  <a:moveTo>
                    <a:pt x="0" y="178181"/>
                  </a:moveTo>
                  <a:cubicBezTo>
                    <a:pt x="0" y="79756"/>
                    <a:pt x="79756" y="0"/>
                    <a:pt x="178181" y="0"/>
                  </a:cubicBezTo>
                  <a:lnTo>
                    <a:pt x="678053" y="0"/>
                  </a:lnTo>
                  <a:lnTo>
                    <a:pt x="678053" y="11557"/>
                  </a:lnTo>
                  <a:lnTo>
                    <a:pt x="678053" y="0"/>
                  </a:lnTo>
                  <a:lnTo>
                    <a:pt x="678053" y="11557"/>
                  </a:lnTo>
                  <a:lnTo>
                    <a:pt x="678053" y="0"/>
                  </a:lnTo>
                  <a:cubicBezTo>
                    <a:pt x="776478" y="0"/>
                    <a:pt x="856234" y="79756"/>
                    <a:pt x="856234" y="178181"/>
                  </a:cubicBezTo>
                  <a:lnTo>
                    <a:pt x="856234" y="678053"/>
                  </a:lnTo>
                  <a:lnTo>
                    <a:pt x="844677" y="678053"/>
                  </a:lnTo>
                  <a:lnTo>
                    <a:pt x="856234" y="678053"/>
                  </a:lnTo>
                  <a:cubicBezTo>
                    <a:pt x="856234" y="776478"/>
                    <a:pt x="776478" y="856234"/>
                    <a:pt x="678053" y="856234"/>
                  </a:cubicBezTo>
                  <a:lnTo>
                    <a:pt x="678053" y="844677"/>
                  </a:lnTo>
                  <a:lnTo>
                    <a:pt x="678053" y="856234"/>
                  </a:lnTo>
                  <a:lnTo>
                    <a:pt x="178181" y="856234"/>
                  </a:lnTo>
                  <a:lnTo>
                    <a:pt x="178181" y="844677"/>
                  </a:lnTo>
                  <a:lnTo>
                    <a:pt x="178181" y="856234"/>
                  </a:lnTo>
                  <a:cubicBezTo>
                    <a:pt x="79756" y="856234"/>
                    <a:pt x="0" y="776478"/>
                    <a:pt x="0" y="678053"/>
                  </a:cubicBezTo>
                  <a:lnTo>
                    <a:pt x="0" y="178181"/>
                  </a:lnTo>
                  <a:lnTo>
                    <a:pt x="11557" y="178181"/>
                  </a:lnTo>
                  <a:lnTo>
                    <a:pt x="0" y="178181"/>
                  </a:lnTo>
                  <a:moveTo>
                    <a:pt x="22987" y="178181"/>
                  </a:moveTo>
                  <a:lnTo>
                    <a:pt x="22987" y="678053"/>
                  </a:lnTo>
                  <a:lnTo>
                    <a:pt x="11557" y="678053"/>
                  </a:lnTo>
                  <a:lnTo>
                    <a:pt x="23114" y="678053"/>
                  </a:lnTo>
                  <a:cubicBezTo>
                    <a:pt x="23114" y="763778"/>
                    <a:pt x="92583" y="833247"/>
                    <a:pt x="178308" y="833247"/>
                  </a:cubicBezTo>
                  <a:lnTo>
                    <a:pt x="678053" y="833247"/>
                  </a:lnTo>
                  <a:cubicBezTo>
                    <a:pt x="763778" y="833247"/>
                    <a:pt x="833247" y="763778"/>
                    <a:pt x="833247" y="678053"/>
                  </a:cubicBezTo>
                  <a:lnTo>
                    <a:pt x="833247" y="178181"/>
                  </a:lnTo>
                  <a:lnTo>
                    <a:pt x="844804" y="178181"/>
                  </a:lnTo>
                  <a:lnTo>
                    <a:pt x="833247" y="178181"/>
                  </a:lnTo>
                  <a:cubicBezTo>
                    <a:pt x="833247" y="92456"/>
                    <a:pt x="763778" y="22987"/>
                    <a:pt x="678053" y="22987"/>
                  </a:cubicBezTo>
                  <a:lnTo>
                    <a:pt x="178181" y="22987"/>
                  </a:lnTo>
                  <a:lnTo>
                    <a:pt x="178181" y="11557"/>
                  </a:lnTo>
                  <a:lnTo>
                    <a:pt x="178181" y="23114"/>
                  </a:lnTo>
                  <a:cubicBezTo>
                    <a:pt x="92456" y="22987"/>
                    <a:pt x="22987" y="92456"/>
                    <a:pt x="22987" y="178181"/>
                  </a:cubicBezTo>
                  <a:close/>
                </a:path>
              </a:pathLst>
            </a:custGeom>
            <a:solidFill>
              <a:srgbClr val="140099"/>
            </a:solidFill>
          </p:spPr>
        </p:sp>
      </p:grpSp>
      <p:sp>
        <p:nvSpPr>
          <p:cNvPr name="TextBox 14" id="14"/>
          <p:cNvSpPr txBox="true"/>
          <p:nvPr/>
        </p:nvSpPr>
        <p:spPr>
          <a:xfrm rot="0">
            <a:off x="995829" y="2311483"/>
            <a:ext cx="14318" cy="549212"/>
          </a:xfrm>
          <a:prstGeom prst="rect">
            <a:avLst/>
          </a:prstGeom>
        </p:spPr>
        <p:txBody>
          <a:bodyPr anchor="t" rtlCol="false" tIns="0" lIns="0" bIns="0" rIns="0">
            <a:spAutoFit/>
          </a:bodyPr>
          <a:lstStyle/>
          <a:p>
            <a:pPr algn="ctr">
              <a:lnSpc>
                <a:spcPts val="4351"/>
              </a:lnSpc>
            </a:pPr>
            <a:r>
              <a:rPr lang="en-US" sz="3479" spc="-104">
                <a:solidFill>
                  <a:srgbClr val="E5E0DF"/>
                </a:solidFill>
                <a:latin typeface="Inter Bold"/>
              </a:rPr>
              <a:t>1</a:t>
            </a:r>
          </a:p>
        </p:txBody>
      </p:sp>
      <p:sp>
        <p:nvSpPr>
          <p:cNvPr name="TextBox 15" id="15"/>
          <p:cNvSpPr txBox="true"/>
          <p:nvPr/>
        </p:nvSpPr>
        <p:spPr>
          <a:xfrm rot="0">
            <a:off x="1579402" y="2245942"/>
            <a:ext cx="3127057" cy="1719948"/>
          </a:xfrm>
          <a:prstGeom prst="rect">
            <a:avLst/>
          </a:prstGeom>
        </p:spPr>
        <p:txBody>
          <a:bodyPr anchor="t" rtlCol="false" tIns="0" lIns="0" bIns="0" rIns="0">
            <a:spAutoFit/>
          </a:bodyPr>
          <a:lstStyle/>
          <a:p>
            <a:pPr algn="l">
              <a:lnSpc>
                <a:spcPts val="4542"/>
              </a:lnSpc>
            </a:pPr>
            <a:r>
              <a:rPr lang="en-US" sz="3633" spc="-109">
                <a:solidFill>
                  <a:srgbClr val="E5E0DF"/>
                </a:solidFill>
                <a:latin typeface="Inter Bold"/>
              </a:rPr>
              <a:t>Efficient Memory Allocation</a:t>
            </a:r>
          </a:p>
        </p:txBody>
      </p:sp>
      <p:sp>
        <p:nvSpPr>
          <p:cNvPr name="TextBox 16" id="16"/>
          <p:cNvSpPr txBox="true"/>
          <p:nvPr/>
        </p:nvSpPr>
        <p:spPr>
          <a:xfrm rot="0">
            <a:off x="1392614" y="4737169"/>
            <a:ext cx="4305435" cy="4366811"/>
          </a:xfrm>
          <a:prstGeom prst="rect">
            <a:avLst/>
          </a:prstGeom>
        </p:spPr>
        <p:txBody>
          <a:bodyPr anchor="t" rtlCol="false" tIns="0" lIns="0" bIns="0" rIns="0">
            <a:spAutoFit/>
          </a:bodyPr>
          <a:lstStyle/>
          <a:p>
            <a:pPr algn="l">
              <a:lnSpc>
                <a:spcPts val="4958"/>
              </a:lnSpc>
            </a:pPr>
            <a:r>
              <a:rPr lang="en-US" sz="3099" spc="-61">
                <a:solidFill>
                  <a:srgbClr val="E5E0DF"/>
                </a:solidFill>
                <a:latin typeface="Inter"/>
              </a:rPr>
              <a:t>E</a:t>
            </a:r>
            <a:r>
              <a:rPr lang="en-US" sz="3099" spc="-61">
                <a:solidFill>
                  <a:srgbClr val="E5E0DF"/>
                </a:solidFill>
                <a:latin typeface="Inter"/>
              </a:rPr>
              <a:t>nables efficient memory allocation in programming languages, making it easier to manage function calls and local variables.</a:t>
            </a:r>
          </a:p>
        </p:txBody>
      </p:sp>
      <p:grpSp>
        <p:nvGrpSpPr>
          <p:cNvPr name="Group 17" id="17"/>
          <p:cNvGrpSpPr/>
          <p:nvPr/>
        </p:nvGrpSpPr>
        <p:grpSpPr>
          <a:xfrm rot="0">
            <a:off x="6148588" y="2274517"/>
            <a:ext cx="692468" cy="692467"/>
            <a:chOff x="0" y="0"/>
            <a:chExt cx="923290" cy="923290"/>
          </a:xfrm>
        </p:grpSpPr>
        <p:sp>
          <p:nvSpPr>
            <p:cNvPr name="Freeform 18" id="18"/>
            <p:cNvSpPr/>
            <p:nvPr/>
          </p:nvSpPr>
          <p:spPr>
            <a:xfrm flipH="false" flipV="false" rot="0">
              <a:off x="12462" y="12462"/>
              <a:ext cx="898342" cy="898479"/>
            </a:xfrm>
            <a:custGeom>
              <a:avLst/>
              <a:gdLst/>
              <a:ahLst/>
              <a:cxnLst/>
              <a:rect r="r" b="b" t="t" l="l"/>
              <a:pathLst>
                <a:path h="898479" w="898342">
                  <a:moveTo>
                    <a:pt x="0" y="179668"/>
                  </a:moveTo>
                  <a:cubicBezTo>
                    <a:pt x="0" y="80385"/>
                    <a:pt x="80385" y="0"/>
                    <a:pt x="179668" y="0"/>
                  </a:cubicBezTo>
                  <a:lnTo>
                    <a:pt x="718673" y="0"/>
                  </a:lnTo>
                  <a:cubicBezTo>
                    <a:pt x="817957" y="0"/>
                    <a:pt x="898342" y="80385"/>
                    <a:pt x="898342" y="179668"/>
                  </a:cubicBezTo>
                  <a:lnTo>
                    <a:pt x="898342" y="718673"/>
                  </a:lnTo>
                  <a:cubicBezTo>
                    <a:pt x="898342" y="817957"/>
                    <a:pt x="817957" y="898342"/>
                    <a:pt x="718673" y="898342"/>
                  </a:cubicBezTo>
                  <a:lnTo>
                    <a:pt x="179668" y="898342"/>
                  </a:lnTo>
                  <a:cubicBezTo>
                    <a:pt x="80385" y="898479"/>
                    <a:pt x="0" y="817957"/>
                    <a:pt x="0" y="718673"/>
                  </a:cubicBezTo>
                  <a:close/>
                </a:path>
              </a:pathLst>
            </a:custGeom>
            <a:solidFill>
              <a:srgbClr val="110080"/>
            </a:solidFill>
          </p:spPr>
        </p:sp>
        <p:sp>
          <p:nvSpPr>
            <p:cNvPr name="Freeform 19" id="19"/>
            <p:cNvSpPr/>
            <p:nvPr/>
          </p:nvSpPr>
          <p:spPr>
            <a:xfrm flipH="false" flipV="false" rot="0">
              <a:off x="0" y="0"/>
              <a:ext cx="923266" cy="923266"/>
            </a:xfrm>
            <a:custGeom>
              <a:avLst/>
              <a:gdLst/>
              <a:ahLst/>
              <a:cxnLst/>
              <a:rect r="r" b="b" t="t" l="l"/>
              <a:pathLst>
                <a:path h="923266" w="923266">
                  <a:moveTo>
                    <a:pt x="0" y="192130"/>
                  </a:moveTo>
                  <a:cubicBezTo>
                    <a:pt x="0" y="86000"/>
                    <a:pt x="86000" y="0"/>
                    <a:pt x="192130" y="0"/>
                  </a:cubicBezTo>
                  <a:lnTo>
                    <a:pt x="731135" y="0"/>
                  </a:lnTo>
                  <a:lnTo>
                    <a:pt x="731135" y="12462"/>
                  </a:lnTo>
                  <a:lnTo>
                    <a:pt x="731135" y="0"/>
                  </a:lnTo>
                  <a:lnTo>
                    <a:pt x="731135" y="12462"/>
                  </a:lnTo>
                  <a:lnTo>
                    <a:pt x="731135" y="0"/>
                  </a:lnTo>
                  <a:cubicBezTo>
                    <a:pt x="837266" y="0"/>
                    <a:pt x="923266" y="86000"/>
                    <a:pt x="923266" y="192130"/>
                  </a:cubicBezTo>
                  <a:lnTo>
                    <a:pt x="923266" y="731135"/>
                  </a:lnTo>
                  <a:lnTo>
                    <a:pt x="910804" y="731135"/>
                  </a:lnTo>
                  <a:lnTo>
                    <a:pt x="923266" y="731135"/>
                  </a:lnTo>
                  <a:cubicBezTo>
                    <a:pt x="923266" y="837266"/>
                    <a:pt x="837266" y="923266"/>
                    <a:pt x="731135" y="923266"/>
                  </a:cubicBezTo>
                  <a:lnTo>
                    <a:pt x="731135" y="910804"/>
                  </a:lnTo>
                  <a:lnTo>
                    <a:pt x="731135" y="923266"/>
                  </a:lnTo>
                  <a:lnTo>
                    <a:pt x="192130" y="923266"/>
                  </a:lnTo>
                  <a:lnTo>
                    <a:pt x="192130" y="910804"/>
                  </a:lnTo>
                  <a:lnTo>
                    <a:pt x="192130" y="923266"/>
                  </a:lnTo>
                  <a:cubicBezTo>
                    <a:pt x="86000" y="923266"/>
                    <a:pt x="0" y="837266"/>
                    <a:pt x="0" y="731135"/>
                  </a:cubicBezTo>
                  <a:lnTo>
                    <a:pt x="0" y="192130"/>
                  </a:lnTo>
                  <a:lnTo>
                    <a:pt x="12462" y="192130"/>
                  </a:lnTo>
                  <a:lnTo>
                    <a:pt x="0" y="192130"/>
                  </a:lnTo>
                  <a:moveTo>
                    <a:pt x="24787" y="192130"/>
                  </a:moveTo>
                  <a:lnTo>
                    <a:pt x="24787" y="731135"/>
                  </a:lnTo>
                  <a:lnTo>
                    <a:pt x="12462" y="731135"/>
                  </a:lnTo>
                  <a:lnTo>
                    <a:pt x="24924" y="731135"/>
                  </a:lnTo>
                  <a:cubicBezTo>
                    <a:pt x="24924" y="823572"/>
                    <a:pt x="99831" y="898479"/>
                    <a:pt x="192267" y="898479"/>
                  </a:cubicBezTo>
                  <a:lnTo>
                    <a:pt x="731135" y="898479"/>
                  </a:lnTo>
                  <a:cubicBezTo>
                    <a:pt x="823572" y="898479"/>
                    <a:pt x="898479" y="823572"/>
                    <a:pt x="898479" y="731135"/>
                  </a:cubicBezTo>
                  <a:lnTo>
                    <a:pt x="898479" y="192130"/>
                  </a:lnTo>
                  <a:lnTo>
                    <a:pt x="910941" y="192130"/>
                  </a:lnTo>
                  <a:lnTo>
                    <a:pt x="898479" y="192130"/>
                  </a:lnTo>
                  <a:cubicBezTo>
                    <a:pt x="898479" y="99694"/>
                    <a:pt x="823572" y="24787"/>
                    <a:pt x="731135" y="24787"/>
                  </a:cubicBezTo>
                  <a:lnTo>
                    <a:pt x="192130" y="24787"/>
                  </a:lnTo>
                  <a:lnTo>
                    <a:pt x="192130" y="12462"/>
                  </a:lnTo>
                  <a:lnTo>
                    <a:pt x="192130" y="24924"/>
                  </a:lnTo>
                  <a:cubicBezTo>
                    <a:pt x="99694" y="24787"/>
                    <a:pt x="24787" y="99694"/>
                    <a:pt x="24787" y="192130"/>
                  </a:cubicBezTo>
                  <a:close/>
                </a:path>
              </a:pathLst>
            </a:custGeom>
            <a:solidFill>
              <a:srgbClr val="140099"/>
            </a:solidFill>
          </p:spPr>
        </p:sp>
      </p:grpSp>
      <p:sp>
        <p:nvSpPr>
          <p:cNvPr name="TextBox 20" id="20"/>
          <p:cNvSpPr txBox="true"/>
          <p:nvPr/>
        </p:nvSpPr>
        <p:spPr>
          <a:xfrm rot="0">
            <a:off x="6432879" y="2316048"/>
            <a:ext cx="61943" cy="457736"/>
          </a:xfrm>
          <a:prstGeom prst="rect">
            <a:avLst/>
          </a:prstGeom>
        </p:spPr>
        <p:txBody>
          <a:bodyPr anchor="t" rtlCol="false" tIns="0" lIns="0" bIns="0" rIns="0">
            <a:spAutoFit/>
          </a:bodyPr>
          <a:lstStyle/>
          <a:p>
            <a:pPr algn="ctr">
              <a:lnSpc>
                <a:spcPts val="4101"/>
              </a:lnSpc>
            </a:pPr>
            <a:r>
              <a:rPr lang="en-US" sz="3279" spc="-98">
                <a:solidFill>
                  <a:srgbClr val="E5E0DF"/>
                </a:solidFill>
                <a:latin typeface="Inter Bold"/>
              </a:rPr>
              <a:t>2</a:t>
            </a:r>
          </a:p>
        </p:txBody>
      </p:sp>
      <p:sp>
        <p:nvSpPr>
          <p:cNvPr name="TextBox 21" id="21"/>
          <p:cNvSpPr txBox="true"/>
          <p:nvPr/>
        </p:nvSpPr>
        <p:spPr>
          <a:xfrm rot="0">
            <a:off x="7126390" y="2316048"/>
            <a:ext cx="3504315" cy="1148472"/>
          </a:xfrm>
          <a:prstGeom prst="rect">
            <a:avLst/>
          </a:prstGeom>
        </p:spPr>
        <p:txBody>
          <a:bodyPr anchor="t" rtlCol="false" tIns="0" lIns="0" bIns="0" rIns="0">
            <a:spAutoFit/>
          </a:bodyPr>
          <a:lstStyle/>
          <a:p>
            <a:pPr algn="l">
              <a:lnSpc>
                <a:spcPts val="4537"/>
              </a:lnSpc>
            </a:pPr>
            <a:r>
              <a:rPr lang="en-US" sz="3629" spc="-109">
                <a:solidFill>
                  <a:srgbClr val="E5E0DF"/>
                </a:solidFill>
                <a:latin typeface="Inter Bold"/>
              </a:rPr>
              <a:t>Algorithm Implementation</a:t>
            </a:r>
          </a:p>
        </p:txBody>
      </p:sp>
      <p:sp>
        <p:nvSpPr>
          <p:cNvPr name="TextBox 22" id="22"/>
          <p:cNvSpPr txBox="true"/>
          <p:nvPr/>
        </p:nvSpPr>
        <p:spPr>
          <a:xfrm rot="0">
            <a:off x="7126390" y="4737169"/>
            <a:ext cx="3872695" cy="4366811"/>
          </a:xfrm>
          <a:prstGeom prst="rect">
            <a:avLst/>
          </a:prstGeom>
        </p:spPr>
        <p:txBody>
          <a:bodyPr anchor="t" rtlCol="false" tIns="0" lIns="0" bIns="0" rIns="0">
            <a:spAutoFit/>
          </a:bodyPr>
          <a:lstStyle/>
          <a:p>
            <a:pPr algn="l">
              <a:lnSpc>
                <a:spcPts val="4958"/>
              </a:lnSpc>
            </a:pPr>
            <a:r>
              <a:rPr lang="en-US" sz="3099" spc="-61">
                <a:solidFill>
                  <a:srgbClr val="E5E0DF"/>
                </a:solidFill>
                <a:latin typeface="Inter"/>
              </a:rPr>
              <a:t>Serves as a fundamental building block for various algorithms, including parsing and expression evaluation.</a:t>
            </a:r>
          </a:p>
        </p:txBody>
      </p:sp>
      <p:grpSp>
        <p:nvGrpSpPr>
          <p:cNvPr name="Group 23" id="23"/>
          <p:cNvGrpSpPr/>
          <p:nvPr/>
        </p:nvGrpSpPr>
        <p:grpSpPr>
          <a:xfrm rot="0">
            <a:off x="11030755" y="2300105"/>
            <a:ext cx="692468" cy="692467"/>
            <a:chOff x="0" y="0"/>
            <a:chExt cx="923290" cy="923290"/>
          </a:xfrm>
        </p:grpSpPr>
        <p:sp>
          <p:nvSpPr>
            <p:cNvPr name="Freeform 24" id="24"/>
            <p:cNvSpPr/>
            <p:nvPr/>
          </p:nvSpPr>
          <p:spPr>
            <a:xfrm flipH="false" flipV="false" rot="0">
              <a:off x="12462" y="12462"/>
              <a:ext cx="898342" cy="898479"/>
            </a:xfrm>
            <a:custGeom>
              <a:avLst/>
              <a:gdLst/>
              <a:ahLst/>
              <a:cxnLst/>
              <a:rect r="r" b="b" t="t" l="l"/>
              <a:pathLst>
                <a:path h="898479" w="898342">
                  <a:moveTo>
                    <a:pt x="0" y="179668"/>
                  </a:moveTo>
                  <a:cubicBezTo>
                    <a:pt x="0" y="80385"/>
                    <a:pt x="80385" y="0"/>
                    <a:pt x="179668" y="0"/>
                  </a:cubicBezTo>
                  <a:lnTo>
                    <a:pt x="718673" y="0"/>
                  </a:lnTo>
                  <a:cubicBezTo>
                    <a:pt x="817957" y="0"/>
                    <a:pt x="898342" y="80385"/>
                    <a:pt x="898342" y="179668"/>
                  </a:cubicBezTo>
                  <a:lnTo>
                    <a:pt x="898342" y="718673"/>
                  </a:lnTo>
                  <a:cubicBezTo>
                    <a:pt x="898342" y="817957"/>
                    <a:pt x="817957" y="898342"/>
                    <a:pt x="718673" y="898342"/>
                  </a:cubicBezTo>
                  <a:lnTo>
                    <a:pt x="179668" y="898342"/>
                  </a:lnTo>
                  <a:cubicBezTo>
                    <a:pt x="80385" y="898479"/>
                    <a:pt x="0" y="817957"/>
                    <a:pt x="0" y="718673"/>
                  </a:cubicBezTo>
                  <a:close/>
                </a:path>
              </a:pathLst>
            </a:custGeom>
            <a:solidFill>
              <a:srgbClr val="110080"/>
            </a:solidFill>
          </p:spPr>
        </p:sp>
        <p:sp>
          <p:nvSpPr>
            <p:cNvPr name="Freeform 25" id="25"/>
            <p:cNvSpPr/>
            <p:nvPr/>
          </p:nvSpPr>
          <p:spPr>
            <a:xfrm flipH="false" flipV="false" rot="0">
              <a:off x="0" y="0"/>
              <a:ext cx="923266" cy="923266"/>
            </a:xfrm>
            <a:custGeom>
              <a:avLst/>
              <a:gdLst/>
              <a:ahLst/>
              <a:cxnLst/>
              <a:rect r="r" b="b" t="t" l="l"/>
              <a:pathLst>
                <a:path h="923266" w="923266">
                  <a:moveTo>
                    <a:pt x="0" y="192130"/>
                  </a:moveTo>
                  <a:cubicBezTo>
                    <a:pt x="0" y="86000"/>
                    <a:pt x="86000" y="0"/>
                    <a:pt x="192130" y="0"/>
                  </a:cubicBezTo>
                  <a:lnTo>
                    <a:pt x="731135" y="0"/>
                  </a:lnTo>
                  <a:lnTo>
                    <a:pt x="731135" y="12462"/>
                  </a:lnTo>
                  <a:lnTo>
                    <a:pt x="731135" y="0"/>
                  </a:lnTo>
                  <a:lnTo>
                    <a:pt x="731135" y="12462"/>
                  </a:lnTo>
                  <a:lnTo>
                    <a:pt x="731135" y="0"/>
                  </a:lnTo>
                  <a:cubicBezTo>
                    <a:pt x="837266" y="0"/>
                    <a:pt x="923266" y="86000"/>
                    <a:pt x="923266" y="192130"/>
                  </a:cubicBezTo>
                  <a:lnTo>
                    <a:pt x="923266" y="731135"/>
                  </a:lnTo>
                  <a:lnTo>
                    <a:pt x="910804" y="731135"/>
                  </a:lnTo>
                  <a:lnTo>
                    <a:pt x="923266" y="731135"/>
                  </a:lnTo>
                  <a:cubicBezTo>
                    <a:pt x="923266" y="837266"/>
                    <a:pt x="837266" y="923266"/>
                    <a:pt x="731135" y="923266"/>
                  </a:cubicBezTo>
                  <a:lnTo>
                    <a:pt x="731135" y="910804"/>
                  </a:lnTo>
                  <a:lnTo>
                    <a:pt x="731135" y="923266"/>
                  </a:lnTo>
                  <a:lnTo>
                    <a:pt x="192130" y="923266"/>
                  </a:lnTo>
                  <a:lnTo>
                    <a:pt x="192130" y="910804"/>
                  </a:lnTo>
                  <a:lnTo>
                    <a:pt x="192130" y="923266"/>
                  </a:lnTo>
                  <a:cubicBezTo>
                    <a:pt x="86000" y="923266"/>
                    <a:pt x="0" y="837266"/>
                    <a:pt x="0" y="731135"/>
                  </a:cubicBezTo>
                  <a:lnTo>
                    <a:pt x="0" y="192130"/>
                  </a:lnTo>
                  <a:lnTo>
                    <a:pt x="12462" y="192130"/>
                  </a:lnTo>
                  <a:lnTo>
                    <a:pt x="0" y="192130"/>
                  </a:lnTo>
                  <a:moveTo>
                    <a:pt x="24787" y="192130"/>
                  </a:moveTo>
                  <a:lnTo>
                    <a:pt x="24787" y="731135"/>
                  </a:lnTo>
                  <a:lnTo>
                    <a:pt x="12462" y="731135"/>
                  </a:lnTo>
                  <a:lnTo>
                    <a:pt x="24924" y="731135"/>
                  </a:lnTo>
                  <a:cubicBezTo>
                    <a:pt x="24924" y="823572"/>
                    <a:pt x="99831" y="898479"/>
                    <a:pt x="192267" y="898479"/>
                  </a:cubicBezTo>
                  <a:lnTo>
                    <a:pt x="731135" y="898479"/>
                  </a:lnTo>
                  <a:cubicBezTo>
                    <a:pt x="823572" y="898479"/>
                    <a:pt x="898479" y="823572"/>
                    <a:pt x="898479" y="731135"/>
                  </a:cubicBezTo>
                  <a:lnTo>
                    <a:pt x="898479" y="192130"/>
                  </a:lnTo>
                  <a:lnTo>
                    <a:pt x="910941" y="192130"/>
                  </a:lnTo>
                  <a:lnTo>
                    <a:pt x="898479" y="192130"/>
                  </a:lnTo>
                  <a:cubicBezTo>
                    <a:pt x="898479" y="99694"/>
                    <a:pt x="823572" y="24787"/>
                    <a:pt x="731135" y="24787"/>
                  </a:cubicBezTo>
                  <a:lnTo>
                    <a:pt x="192130" y="24787"/>
                  </a:lnTo>
                  <a:lnTo>
                    <a:pt x="192130" y="12462"/>
                  </a:lnTo>
                  <a:lnTo>
                    <a:pt x="192130" y="24924"/>
                  </a:lnTo>
                  <a:cubicBezTo>
                    <a:pt x="99694" y="24787"/>
                    <a:pt x="24787" y="99694"/>
                    <a:pt x="24787" y="192130"/>
                  </a:cubicBezTo>
                  <a:close/>
                </a:path>
              </a:pathLst>
            </a:custGeom>
            <a:solidFill>
              <a:srgbClr val="140099"/>
            </a:solidFill>
          </p:spPr>
        </p:sp>
      </p:grpSp>
      <p:sp>
        <p:nvSpPr>
          <p:cNvPr name="TextBox 26" id="26"/>
          <p:cNvSpPr txBox="true"/>
          <p:nvPr/>
        </p:nvSpPr>
        <p:spPr>
          <a:xfrm rot="0">
            <a:off x="11305521" y="2352458"/>
            <a:ext cx="71467" cy="457736"/>
          </a:xfrm>
          <a:prstGeom prst="rect">
            <a:avLst/>
          </a:prstGeom>
        </p:spPr>
        <p:txBody>
          <a:bodyPr anchor="t" rtlCol="false" tIns="0" lIns="0" bIns="0" rIns="0">
            <a:spAutoFit/>
          </a:bodyPr>
          <a:lstStyle/>
          <a:p>
            <a:pPr algn="ctr">
              <a:lnSpc>
                <a:spcPts val="4101"/>
              </a:lnSpc>
            </a:pPr>
            <a:r>
              <a:rPr lang="en-US" sz="3279" spc="-98">
                <a:solidFill>
                  <a:srgbClr val="E5E0DF"/>
                </a:solidFill>
                <a:latin typeface="Inter Bold"/>
              </a:rPr>
              <a:t>3</a:t>
            </a:r>
          </a:p>
        </p:txBody>
      </p:sp>
      <p:sp>
        <p:nvSpPr>
          <p:cNvPr name="TextBox 27" id="27"/>
          <p:cNvSpPr txBox="true"/>
          <p:nvPr/>
        </p:nvSpPr>
        <p:spPr>
          <a:xfrm rot="0">
            <a:off x="12127242" y="2316914"/>
            <a:ext cx="3127057" cy="1148472"/>
          </a:xfrm>
          <a:prstGeom prst="rect">
            <a:avLst/>
          </a:prstGeom>
        </p:spPr>
        <p:txBody>
          <a:bodyPr anchor="t" rtlCol="false" tIns="0" lIns="0" bIns="0" rIns="0">
            <a:spAutoFit/>
          </a:bodyPr>
          <a:lstStyle/>
          <a:p>
            <a:pPr algn="l">
              <a:lnSpc>
                <a:spcPts val="4537"/>
              </a:lnSpc>
            </a:pPr>
            <a:r>
              <a:rPr lang="en-US" sz="3629" spc="-109">
                <a:solidFill>
                  <a:srgbClr val="E5E0DF"/>
                </a:solidFill>
                <a:latin typeface="Inter Bold"/>
              </a:rPr>
              <a:t>Undo/Redo Functionality</a:t>
            </a:r>
          </a:p>
        </p:txBody>
      </p:sp>
      <p:sp>
        <p:nvSpPr>
          <p:cNvPr name="TextBox 28" id="28"/>
          <p:cNvSpPr txBox="true"/>
          <p:nvPr/>
        </p:nvSpPr>
        <p:spPr>
          <a:xfrm rot="0">
            <a:off x="12127242" y="4737169"/>
            <a:ext cx="3921046" cy="4366811"/>
          </a:xfrm>
          <a:prstGeom prst="rect">
            <a:avLst/>
          </a:prstGeom>
        </p:spPr>
        <p:txBody>
          <a:bodyPr anchor="t" rtlCol="false" tIns="0" lIns="0" bIns="0" rIns="0">
            <a:spAutoFit/>
          </a:bodyPr>
          <a:lstStyle/>
          <a:p>
            <a:pPr algn="l">
              <a:lnSpc>
                <a:spcPts val="4958"/>
              </a:lnSpc>
            </a:pPr>
            <a:r>
              <a:rPr lang="en-US" sz="3099" spc="-61">
                <a:solidFill>
                  <a:srgbClr val="E5E0DF"/>
                </a:solidFill>
                <a:latin typeface="Inter"/>
              </a:rPr>
              <a:t>E</a:t>
            </a:r>
            <a:r>
              <a:rPr lang="en-US" sz="3099" spc="-61">
                <a:solidFill>
                  <a:srgbClr val="E5E0DF"/>
                </a:solidFill>
                <a:latin typeface="Inter"/>
              </a:rPr>
              <a:t>ssential for implementing undo/redo functionality in applications, enabling users to reverse and replay actions.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1592" y="0"/>
            <a:ext cx="18305264" cy="10304264"/>
            <a:chOff x="0" y="0"/>
            <a:chExt cx="24407018" cy="13739018"/>
          </a:xfrm>
        </p:grpSpPr>
        <p:sp>
          <p:nvSpPr>
            <p:cNvPr name="Freeform 4" id="4"/>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45882"/>
              </a:srgbClr>
            </a:solidFill>
          </p:spPr>
        </p:sp>
        <p:sp>
          <p:nvSpPr>
            <p:cNvPr name="Freeform 5" id="5"/>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alpha val="45882"/>
              </a:srgbClr>
            </a:solidFill>
          </p:spPr>
        </p:sp>
      </p:grpSp>
      <p:grpSp>
        <p:nvGrpSpPr>
          <p:cNvPr name="Group 6" id="6"/>
          <p:cNvGrpSpPr/>
          <p:nvPr/>
        </p:nvGrpSpPr>
        <p:grpSpPr>
          <a:xfrm rot="0">
            <a:off x="993726" y="2316762"/>
            <a:ext cx="6477000" cy="3181350"/>
            <a:chOff x="0" y="0"/>
            <a:chExt cx="8636000" cy="4241800"/>
          </a:xfrm>
        </p:grpSpPr>
        <p:sp>
          <p:nvSpPr>
            <p:cNvPr name="Freeform 7" id="7"/>
            <p:cNvSpPr/>
            <p:nvPr/>
          </p:nvSpPr>
          <p:spPr>
            <a:xfrm flipH="false" flipV="false" rot="0">
              <a:off x="11561" y="16656"/>
              <a:ext cx="8612862" cy="4208488"/>
            </a:xfrm>
            <a:custGeom>
              <a:avLst/>
              <a:gdLst/>
              <a:ahLst/>
              <a:cxnLst/>
              <a:rect r="r" b="b" t="t" l="l"/>
              <a:pathLst>
                <a:path h="4208488" w="8612862">
                  <a:moveTo>
                    <a:pt x="0" y="240140"/>
                  </a:moveTo>
                  <a:cubicBezTo>
                    <a:pt x="0" y="107441"/>
                    <a:pt x="74954" y="0"/>
                    <a:pt x="167567" y="0"/>
                  </a:cubicBezTo>
                  <a:lnTo>
                    <a:pt x="8445296" y="0"/>
                  </a:lnTo>
                  <a:cubicBezTo>
                    <a:pt x="8537908" y="0"/>
                    <a:pt x="8612862" y="107624"/>
                    <a:pt x="8612862" y="240140"/>
                  </a:cubicBezTo>
                  <a:lnTo>
                    <a:pt x="8612862" y="3968348"/>
                  </a:lnTo>
                  <a:cubicBezTo>
                    <a:pt x="8612862" y="4101047"/>
                    <a:pt x="8537781" y="4208488"/>
                    <a:pt x="8445296" y="4208488"/>
                  </a:cubicBezTo>
                  <a:lnTo>
                    <a:pt x="167567" y="4208488"/>
                  </a:lnTo>
                  <a:cubicBezTo>
                    <a:pt x="74954" y="4208488"/>
                    <a:pt x="0" y="4100864"/>
                    <a:pt x="0" y="3968348"/>
                  </a:cubicBezTo>
                  <a:close/>
                </a:path>
              </a:pathLst>
            </a:custGeom>
            <a:solidFill>
              <a:srgbClr val="E5E0DF"/>
            </a:solidFill>
          </p:spPr>
        </p:sp>
        <p:sp>
          <p:nvSpPr>
            <p:cNvPr name="Freeform 8" id="8"/>
            <p:cNvSpPr/>
            <p:nvPr/>
          </p:nvSpPr>
          <p:spPr>
            <a:xfrm flipH="false" flipV="false" rot="0">
              <a:off x="0" y="0"/>
              <a:ext cx="8635984" cy="4241800"/>
            </a:xfrm>
            <a:custGeom>
              <a:avLst/>
              <a:gdLst/>
              <a:ahLst/>
              <a:cxnLst/>
              <a:rect r="r" b="b" t="t" l="l"/>
              <a:pathLst>
                <a:path h="4241800" w="8635984">
                  <a:moveTo>
                    <a:pt x="0" y="256796"/>
                  </a:moveTo>
                  <a:cubicBezTo>
                    <a:pt x="0" y="114945"/>
                    <a:pt x="80290" y="0"/>
                    <a:pt x="179128" y="0"/>
                  </a:cubicBezTo>
                  <a:lnTo>
                    <a:pt x="8456857" y="0"/>
                  </a:lnTo>
                  <a:lnTo>
                    <a:pt x="8456857" y="16656"/>
                  </a:lnTo>
                  <a:lnTo>
                    <a:pt x="8456857" y="0"/>
                  </a:lnTo>
                  <a:cubicBezTo>
                    <a:pt x="8555695" y="0"/>
                    <a:pt x="8635984" y="114945"/>
                    <a:pt x="8635984" y="256796"/>
                  </a:cubicBezTo>
                  <a:lnTo>
                    <a:pt x="8624423" y="256796"/>
                  </a:lnTo>
                  <a:lnTo>
                    <a:pt x="8635984" y="256796"/>
                  </a:lnTo>
                  <a:lnTo>
                    <a:pt x="8635984" y="3985004"/>
                  </a:lnTo>
                  <a:lnTo>
                    <a:pt x="8624423" y="3985004"/>
                  </a:lnTo>
                  <a:lnTo>
                    <a:pt x="8635984" y="3985004"/>
                  </a:lnTo>
                  <a:cubicBezTo>
                    <a:pt x="8635984" y="4126855"/>
                    <a:pt x="8555695" y="4241800"/>
                    <a:pt x="8456857" y="4241800"/>
                  </a:cubicBezTo>
                  <a:lnTo>
                    <a:pt x="8456857" y="4225144"/>
                  </a:lnTo>
                  <a:lnTo>
                    <a:pt x="8456857" y="4241800"/>
                  </a:lnTo>
                  <a:lnTo>
                    <a:pt x="179128" y="4241800"/>
                  </a:lnTo>
                  <a:lnTo>
                    <a:pt x="179128" y="4225144"/>
                  </a:lnTo>
                  <a:lnTo>
                    <a:pt x="179128" y="4241800"/>
                  </a:lnTo>
                  <a:cubicBezTo>
                    <a:pt x="80290" y="4241800"/>
                    <a:pt x="0" y="4126855"/>
                    <a:pt x="0" y="3985004"/>
                  </a:cubicBezTo>
                  <a:lnTo>
                    <a:pt x="0" y="256796"/>
                  </a:lnTo>
                  <a:lnTo>
                    <a:pt x="11561" y="256796"/>
                  </a:lnTo>
                  <a:lnTo>
                    <a:pt x="0" y="256796"/>
                  </a:lnTo>
                  <a:moveTo>
                    <a:pt x="22994" y="256796"/>
                  </a:moveTo>
                  <a:lnTo>
                    <a:pt x="22994" y="3985004"/>
                  </a:lnTo>
                  <a:lnTo>
                    <a:pt x="11561" y="3985004"/>
                  </a:lnTo>
                  <a:lnTo>
                    <a:pt x="23121" y="3985004"/>
                  </a:lnTo>
                  <a:cubicBezTo>
                    <a:pt x="23121" y="4108369"/>
                    <a:pt x="92994" y="4208671"/>
                    <a:pt x="179128" y="4208671"/>
                  </a:cubicBezTo>
                  <a:lnTo>
                    <a:pt x="8456857" y="4208671"/>
                  </a:lnTo>
                  <a:cubicBezTo>
                    <a:pt x="8543117" y="4208671"/>
                    <a:pt x="8612863" y="4108552"/>
                    <a:pt x="8612863" y="3985004"/>
                  </a:cubicBezTo>
                  <a:lnTo>
                    <a:pt x="8612863" y="256796"/>
                  </a:lnTo>
                  <a:cubicBezTo>
                    <a:pt x="8612863" y="133431"/>
                    <a:pt x="8542991" y="33129"/>
                    <a:pt x="8456857" y="33129"/>
                  </a:cubicBezTo>
                  <a:lnTo>
                    <a:pt x="179128" y="33129"/>
                  </a:lnTo>
                  <a:lnTo>
                    <a:pt x="179128" y="16656"/>
                  </a:lnTo>
                  <a:lnTo>
                    <a:pt x="179128" y="33312"/>
                  </a:lnTo>
                  <a:cubicBezTo>
                    <a:pt x="92867" y="33129"/>
                    <a:pt x="22994" y="133431"/>
                    <a:pt x="22994" y="256796"/>
                  </a:cubicBezTo>
                  <a:close/>
                </a:path>
              </a:pathLst>
            </a:custGeom>
            <a:solidFill>
              <a:srgbClr val="140099"/>
            </a:solidFill>
          </p:spPr>
        </p:sp>
      </p:grpSp>
      <p:grpSp>
        <p:nvGrpSpPr>
          <p:cNvPr name="Group 9" id="9"/>
          <p:cNvGrpSpPr/>
          <p:nvPr/>
        </p:nvGrpSpPr>
        <p:grpSpPr>
          <a:xfrm rot="0">
            <a:off x="9274224" y="2316762"/>
            <a:ext cx="6474916" cy="3177747"/>
            <a:chOff x="0" y="0"/>
            <a:chExt cx="8633222" cy="4236997"/>
          </a:xfrm>
        </p:grpSpPr>
        <p:sp>
          <p:nvSpPr>
            <p:cNvPr name="Freeform 10" id="10"/>
            <p:cNvSpPr/>
            <p:nvPr/>
          </p:nvSpPr>
          <p:spPr>
            <a:xfrm flipH="false" flipV="false" rot="0">
              <a:off x="11557" y="16637"/>
              <a:ext cx="8610092" cy="4203722"/>
            </a:xfrm>
            <a:custGeom>
              <a:avLst/>
              <a:gdLst/>
              <a:ahLst/>
              <a:cxnLst/>
              <a:rect r="r" b="b" t="t" l="l"/>
              <a:pathLst>
                <a:path h="4203722" w="8610092">
                  <a:moveTo>
                    <a:pt x="0" y="239868"/>
                  </a:moveTo>
                  <a:cubicBezTo>
                    <a:pt x="0" y="107319"/>
                    <a:pt x="74930" y="0"/>
                    <a:pt x="167513" y="0"/>
                  </a:cubicBezTo>
                  <a:lnTo>
                    <a:pt x="8442579" y="0"/>
                  </a:lnTo>
                  <a:cubicBezTo>
                    <a:pt x="8535162" y="0"/>
                    <a:pt x="8610092" y="107502"/>
                    <a:pt x="8610092" y="239868"/>
                  </a:cubicBezTo>
                  <a:lnTo>
                    <a:pt x="8610092" y="3963855"/>
                  </a:lnTo>
                  <a:cubicBezTo>
                    <a:pt x="8610092" y="4096403"/>
                    <a:pt x="8535035" y="4203722"/>
                    <a:pt x="8442579" y="4203722"/>
                  </a:cubicBezTo>
                  <a:lnTo>
                    <a:pt x="167513" y="4203722"/>
                  </a:lnTo>
                  <a:cubicBezTo>
                    <a:pt x="74930" y="4203722"/>
                    <a:pt x="0" y="4096221"/>
                    <a:pt x="0" y="3963855"/>
                  </a:cubicBezTo>
                  <a:close/>
                </a:path>
              </a:pathLst>
            </a:custGeom>
            <a:solidFill>
              <a:srgbClr val="110080"/>
            </a:solidFill>
          </p:spPr>
        </p:sp>
        <p:sp>
          <p:nvSpPr>
            <p:cNvPr name="Freeform 11" id="11"/>
            <p:cNvSpPr/>
            <p:nvPr/>
          </p:nvSpPr>
          <p:spPr>
            <a:xfrm flipH="false" flipV="false" rot="0">
              <a:off x="0" y="0"/>
              <a:ext cx="8633206" cy="4236996"/>
            </a:xfrm>
            <a:custGeom>
              <a:avLst/>
              <a:gdLst/>
              <a:ahLst/>
              <a:cxnLst/>
              <a:rect r="r" b="b" t="t" l="l"/>
              <a:pathLst>
                <a:path h="4236996" w="8633206">
                  <a:moveTo>
                    <a:pt x="0" y="256505"/>
                  </a:moveTo>
                  <a:cubicBezTo>
                    <a:pt x="0" y="114815"/>
                    <a:pt x="80264" y="0"/>
                    <a:pt x="179070" y="0"/>
                  </a:cubicBezTo>
                  <a:lnTo>
                    <a:pt x="8454136" y="0"/>
                  </a:lnTo>
                  <a:lnTo>
                    <a:pt x="8454136" y="16637"/>
                  </a:lnTo>
                  <a:lnTo>
                    <a:pt x="8454136" y="0"/>
                  </a:lnTo>
                  <a:cubicBezTo>
                    <a:pt x="8552942" y="0"/>
                    <a:pt x="8633206" y="114815"/>
                    <a:pt x="8633206" y="256505"/>
                  </a:cubicBezTo>
                  <a:lnTo>
                    <a:pt x="8621649" y="256505"/>
                  </a:lnTo>
                  <a:lnTo>
                    <a:pt x="8633206" y="256505"/>
                  </a:lnTo>
                  <a:lnTo>
                    <a:pt x="8633206" y="3980492"/>
                  </a:lnTo>
                  <a:lnTo>
                    <a:pt x="8621649" y="3980492"/>
                  </a:lnTo>
                  <a:lnTo>
                    <a:pt x="8633206" y="3980492"/>
                  </a:lnTo>
                  <a:cubicBezTo>
                    <a:pt x="8633206" y="4122182"/>
                    <a:pt x="8552942" y="4236996"/>
                    <a:pt x="8454136" y="4236996"/>
                  </a:cubicBezTo>
                  <a:lnTo>
                    <a:pt x="8454136" y="4220359"/>
                  </a:lnTo>
                  <a:lnTo>
                    <a:pt x="8454136" y="4236996"/>
                  </a:lnTo>
                  <a:lnTo>
                    <a:pt x="179070" y="4236996"/>
                  </a:lnTo>
                  <a:lnTo>
                    <a:pt x="179070" y="4220359"/>
                  </a:lnTo>
                  <a:lnTo>
                    <a:pt x="179070" y="4236996"/>
                  </a:lnTo>
                  <a:cubicBezTo>
                    <a:pt x="80264" y="4236996"/>
                    <a:pt x="0" y="4122182"/>
                    <a:pt x="0" y="3980492"/>
                  </a:cubicBezTo>
                  <a:lnTo>
                    <a:pt x="0" y="256505"/>
                  </a:lnTo>
                  <a:lnTo>
                    <a:pt x="11557" y="256505"/>
                  </a:lnTo>
                  <a:lnTo>
                    <a:pt x="0" y="256505"/>
                  </a:lnTo>
                  <a:moveTo>
                    <a:pt x="22987" y="256505"/>
                  </a:moveTo>
                  <a:lnTo>
                    <a:pt x="22987" y="3980492"/>
                  </a:lnTo>
                  <a:lnTo>
                    <a:pt x="11557" y="3980492"/>
                  </a:lnTo>
                  <a:lnTo>
                    <a:pt x="23114" y="3980492"/>
                  </a:lnTo>
                  <a:cubicBezTo>
                    <a:pt x="23114" y="4103717"/>
                    <a:pt x="92964" y="4203905"/>
                    <a:pt x="179070" y="4203905"/>
                  </a:cubicBezTo>
                  <a:lnTo>
                    <a:pt x="8454136" y="4203905"/>
                  </a:lnTo>
                  <a:cubicBezTo>
                    <a:pt x="8540369" y="4203905"/>
                    <a:pt x="8610092" y="4103899"/>
                    <a:pt x="8610092" y="3980492"/>
                  </a:cubicBezTo>
                  <a:lnTo>
                    <a:pt x="8610092" y="256505"/>
                  </a:lnTo>
                  <a:cubicBezTo>
                    <a:pt x="8610092" y="133280"/>
                    <a:pt x="8540242" y="33092"/>
                    <a:pt x="8454136" y="33092"/>
                  </a:cubicBezTo>
                  <a:lnTo>
                    <a:pt x="179070" y="33092"/>
                  </a:lnTo>
                  <a:lnTo>
                    <a:pt x="179070" y="16637"/>
                  </a:lnTo>
                  <a:lnTo>
                    <a:pt x="179070" y="33274"/>
                  </a:lnTo>
                  <a:cubicBezTo>
                    <a:pt x="92837" y="33092"/>
                    <a:pt x="22987" y="133280"/>
                    <a:pt x="22987" y="256505"/>
                  </a:cubicBezTo>
                  <a:close/>
                </a:path>
              </a:pathLst>
            </a:custGeom>
            <a:solidFill>
              <a:srgbClr val="140099"/>
            </a:solidFill>
          </p:spPr>
        </p:sp>
      </p:grpSp>
      <p:grpSp>
        <p:nvGrpSpPr>
          <p:cNvPr name="Group 12" id="12"/>
          <p:cNvGrpSpPr/>
          <p:nvPr/>
        </p:nvGrpSpPr>
        <p:grpSpPr>
          <a:xfrm rot="0">
            <a:off x="1028700" y="6279162"/>
            <a:ext cx="6477000" cy="3181350"/>
            <a:chOff x="0" y="0"/>
            <a:chExt cx="8636000" cy="4241800"/>
          </a:xfrm>
        </p:grpSpPr>
        <p:sp>
          <p:nvSpPr>
            <p:cNvPr name="Freeform 13" id="13"/>
            <p:cNvSpPr/>
            <p:nvPr/>
          </p:nvSpPr>
          <p:spPr>
            <a:xfrm flipH="false" flipV="false" rot="0">
              <a:off x="11561" y="16656"/>
              <a:ext cx="8612862" cy="4208488"/>
            </a:xfrm>
            <a:custGeom>
              <a:avLst/>
              <a:gdLst/>
              <a:ahLst/>
              <a:cxnLst/>
              <a:rect r="r" b="b" t="t" l="l"/>
              <a:pathLst>
                <a:path h="4208488" w="8612862">
                  <a:moveTo>
                    <a:pt x="0" y="240140"/>
                  </a:moveTo>
                  <a:cubicBezTo>
                    <a:pt x="0" y="107441"/>
                    <a:pt x="74954" y="0"/>
                    <a:pt x="167567" y="0"/>
                  </a:cubicBezTo>
                  <a:lnTo>
                    <a:pt x="8445296" y="0"/>
                  </a:lnTo>
                  <a:cubicBezTo>
                    <a:pt x="8537908" y="0"/>
                    <a:pt x="8612862" y="107624"/>
                    <a:pt x="8612862" y="240140"/>
                  </a:cubicBezTo>
                  <a:lnTo>
                    <a:pt x="8612862" y="3968348"/>
                  </a:lnTo>
                  <a:cubicBezTo>
                    <a:pt x="8612862" y="4101047"/>
                    <a:pt x="8537781" y="4208488"/>
                    <a:pt x="8445296" y="4208488"/>
                  </a:cubicBezTo>
                  <a:lnTo>
                    <a:pt x="167567" y="4208488"/>
                  </a:lnTo>
                  <a:cubicBezTo>
                    <a:pt x="74954" y="4208488"/>
                    <a:pt x="0" y="4100864"/>
                    <a:pt x="0" y="3968348"/>
                  </a:cubicBezTo>
                  <a:close/>
                </a:path>
              </a:pathLst>
            </a:custGeom>
            <a:solidFill>
              <a:srgbClr val="110080"/>
            </a:solidFill>
          </p:spPr>
        </p:sp>
        <p:sp>
          <p:nvSpPr>
            <p:cNvPr name="Freeform 14" id="14"/>
            <p:cNvSpPr/>
            <p:nvPr/>
          </p:nvSpPr>
          <p:spPr>
            <a:xfrm flipH="false" flipV="false" rot="0">
              <a:off x="0" y="0"/>
              <a:ext cx="8635984" cy="4241800"/>
            </a:xfrm>
            <a:custGeom>
              <a:avLst/>
              <a:gdLst/>
              <a:ahLst/>
              <a:cxnLst/>
              <a:rect r="r" b="b" t="t" l="l"/>
              <a:pathLst>
                <a:path h="4241800" w="8635984">
                  <a:moveTo>
                    <a:pt x="0" y="256796"/>
                  </a:moveTo>
                  <a:cubicBezTo>
                    <a:pt x="0" y="114945"/>
                    <a:pt x="80290" y="0"/>
                    <a:pt x="179128" y="0"/>
                  </a:cubicBezTo>
                  <a:lnTo>
                    <a:pt x="8456857" y="0"/>
                  </a:lnTo>
                  <a:lnTo>
                    <a:pt x="8456857" y="16656"/>
                  </a:lnTo>
                  <a:lnTo>
                    <a:pt x="8456857" y="0"/>
                  </a:lnTo>
                  <a:cubicBezTo>
                    <a:pt x="8555695" y="0"/>
                    <a:pt x="8635984" y="114945"/>
                    <a:pt x="8635984" y="256796"/>
                  </a:cubicBezTo>
                  <a:lnTo>
                    <a:pt x="8624423" y="256796"/>
                  </a:lnTo>
                  <a:lnTo>
                    <a:pt x="8635984" y="256796"/>
                  </a:lnTo>
                  <a:lnTo>
                    <a:pt x="8635984" y="3985004"/>
                  </a:lnTo>
                  <a:lnTo>
                    <a:pt x="8624423" y="3985004"/>
                  </a:lnTo>
                  <a:lnTo>
                    <a:pt x="8635984" y="3985004"/>
                  </a:lnTo>
                  <a:cubicBezTo>
                    <a:pt x="8635984" y="4126855"/>
                    <a:pt x="8555695" y="4241800"/>
                    <a:pt x="8456857" y="4241800"/>
                  </a:cubicBezTo>
                  <a:lnTo>
                    <a:pt x="8456857" y="4225144"/>
                  </a:lnTo>
                  <a:lnTo>
                    <a:pt x="8456857" y="4241800"/>
                  </a:lnTo>
                  <a:lnTo>
                    <a:pt x="179128" y="4241800"/>
                  </a:lnTo>
                  <a:lnTo>
                    <a:pt x="179128" y="4225144"/>
                  </a:lnTo>
                  <a:lnTo>
                    <a:pt x="179128" y="4241800"/>
                  </a:lnTo>
                  <a:cubicBezTo>
                    <a:pt x="80290" y="4241800"/>
                    <a:pt x="0" y="4126855"/>
                    <a:pt x="0" y="3985004"/>
                  </a:cubicBezTo>
                  <a:lnTo>
                    <a:pt x="0" y="256796"/>
                  </a:lnTo>
                  <a:lnTo>
                    <a:pt x="11561" y="256796"/>
                  </a:lnTo>
                  <a:lnTo>
                    <a:pt x="0" y="256796"/>
                  </a:lnTo>
                  <a:moveTo>
                    <a:pt x="22994" y="256796"/>
                  </a:moveTo>
                  <a:lnTo>
                    <a:pt x="22994" y="3985004"/>
                  </a:lnTo>
                  <a:lnTo>
                    <a:pt x="11561" y="3985004"/>
                  </a:lnTo>
                  <a:lnTo>
                    <a:pt x="23121" y="3985004"/>
                  </a:lnTo>
                  <a:cubicBezTo>
                    <a:pt x="23121" y="4108369"/>
                    <a:pt x="92994" y="4208671"/>
                    <a:pt x="179128" y="4208671"/>
                  </a:cubicBezTo>
                  <a:lnTo>
                    <a:pt x="8456857" y="4208671"/>
                  </a:lnTo>
                  <a:cubicBezTo>
                    <a:pt x="8543117" y="4208671"/>
                    <a:pt x="8612863" y="4108552"/>
                    <a:pt x="8612863" y="3985004"/>
                  </a:cubicBezTo>
                  <a:lnTo>
                    <a:pt x="8612863" y="256796"/>
                  </a:lnTo>
                  <a:cubicBezTo>
                    <a:pt x="8612863" y="133431"/>
                    <a:pt x="8542991" y="33129"/>
                    <a:pt x="8456857" y="33129"/>
                  </a:cubicBezTo>
                  <a:lnTo>
                    <a:pt x="179128" y="33129"/>
                  </a:lnTo>
                  <a:lnTo>
                    <a:pt x="179128" y="16656"/>
                  </a:lnTo>
                  <a:lnTo>
                    <a:pt x="179128" y="33312"/>
                  </a:lnTo>
                  <a:cubicBezTo>
                    <a:pt x="92867" y="33129"/>
                    <a:pt x="22994" y="133431"/>
                    <a:pt x="22994" y="256796"/>
                  </a:cubicBezTo>
                  <a:close/>
                </a:path>
              </a:pathLst>
            </a:custGeom>
            <a:solidFill>
              <a:srgbClr val="140099"/>
            </a:solidFill>
          </p:spPr>
        </p:sp>
      </p:grpSp>
      <p:grpSp>
        <p:nvGrpSpPr>
          <p:cNvPr name="Group 15" id="15"/>
          <p:cNvGrpSpPr/>
          <p:nvPr/>
        </p:nvGrpSpPr>
        <p:grpSpPr>
          <a:xfrm rot="0">
            <a:off x="9274224" y="6279162"/>
            <a:ext cx="6477000" cy="3177747"/>
            <a:chOff x="0" y="0"/>
            <a:chExt cx="8636000" cy="4236997"/>
          </a:xfrm>
        </p:grpSpPr>
        <p:sp>
          <p:nvSpPr>
            <p:cNvPr name="Freeform 16" id="16"/>
            <p:cNvSpPr/>
            <p:nvPr/>
          </p:nvSpPr>
          <p:spPr>
            <a:xfrm flipH="false" flipV="false" rot="0">
              <a:off x="11561" y="16637"/>
              <a:ext cx="8612862" cy="4203722"/>
            </a:xfrm>
            <a:custGeom>
              <a:avLst/>
              <a:gdLst/>
              <a:ahLst/>
              <a:cxnLst/>
              <a:rect r="r" b="b" t="t" l="l"/>
              <a:pathLst>
                <a:path h="4203722" w="8612862">
                  <a:moveTo>
                    <a:pt x="0" y="239868"/>
                  </a:moveTo>
                  <a:cubicBezTo>
                    <a:pt x="0" y="107319"/>
                    <a:pt x="74954" y="0"/>
                    <a:pt x="167567" y="0"/>
                  </a:cubicBezTo>
                  <a:lnTo>
                    <a:pt x="8445296" y="0"/>
                  </a:lnTo>
                  <a:cubicBezTo>
                    <a:pt x="8537908" y="0"/>
                    <a:pt x="8612862" y="107502"/>
                    <a:pt x="8612862" y="239868"/>
                  </a:cubicBezTo>
                  <a:lnTo>
                    <a:pt x="8612862" y="3963855"/>
                  </a:lnTo>
                  <a:cubicBezTo>
                    <a:pt x="8612862" y="4096403"/>
                    <a:pt x="8537781" y="4203722"/>
                    <a:pt x="8445296" y="4203722"/>
                  </a:cubicBezTo>
                  <a:lnTo>
                    <a:pt x="167567" y="4203722"/>
                  </a:lnTo>
                  <a:cubicBezTo>
                    <a:pt x="74954" y="4203722"/>
                    <a:pt x="0" y="4096221"/>
                    <a:pt x="0" y="3963855"/>
                  </a:cubicBezTo>
                  <a:close/>
                </a:path>
              </a:pathLst>
            </a:custGeom>
            <a:solidFill>
              <a:srgbClr val="E5E0DF"/>
            </a:solidFill>
          </p:spPr>
        </p:sp>
        <p:sp>
          <p:nvSpPr>
            <p:cNvPr name="Freeform 17" id="17"/>
            <p:cNvSpPr/>
            <p:nvPr/>
          </p:nvSpPr>
          <p:spPr>
            <a:xfrm flipH="false" flipV="false" rot="0">
              <a:off x="0" y="0"/>
              <a:ext cx="8635984" cy="4236996"/>
            </a:xfrm>
            <a:custGeom>
              <a:avLst/>
              <a:gdLst/>
              <a:ahLst/>
              <a:cxnLst/>
              <a:rect r="r" b="b" t="t" l="l"/>
              <a:pathLst>
                <a:path h="4236996" w="8635984">
                  <a:moveTo>
                    <a:pt x="0" y="256505"/>
                  </a:moveTo>
                  <a:cubicBezTo>
                    <a:pt x="0" y="114815"/>
                    <a:pt x="80290" y="0"/>
                    <a:pt x="179128" y="0"/>
                  </a:cubicBezTo>
                  <a:lnTo>
                    <a:pt x="8456857" y="0"/>
                  </a:lnTo>
                  <a:lnTo>
                    <a:pt x="8456857" y="16637"/>
                  </a:lnTo>
                  <a:lnTo>
                    <a:pt x="8456857" y="0"/>
                  </a:lnTo>
                  <a:cubicBezTo>
                    <a:pt x="8555695" y="0"/>
                    <a:pt x="8635984" y="114815"/>
                    <a:pt x="8635984" y="256505"/>
                  </a:cubicBezTo>
                  <a:lnTo>
                    <a:pt x="8624423" y="256505"/>
                  </a:lnTo>
                  <a:lnTo>
                    <a:pt x="8635984" y="256505"/>
                  </a:lnTo>
                  <a:lnTo>
                    <a:pt x="8635984" y="3980492"/>
                  </a:lnTo>
                  <a:lnTo>
                    <a:pt x="8624423" y="3980492"/>
                  </a:lnTo>
                  <a:lnTo>
                    <a:pt x="8635984" y="3980492"/>
                  </a:lnTo>
                  <a:cubicBezTo>
                    <a:pt x="8635984" y="4122182"/>
                    <a:pt x="8555695" y="4236996"/>
                    <a:pt x="8456857" y="4236996"/>
                  </a:cubicBezTo>
                  <a:lnTo>
                    <a:pt x="8456857" y="4220359"/>
                  </a:lnTo>
                  <a:lnTo>
                    <a:pt x="8456857" y="4236996"/>
                  </a:lnTo>
                  <a:lnTo>
                    <a:pt x="179128" y="4236996"/>
                  </a:lnTo>
                  <a:lnTo>
                    <a:pt x="179128" y="4220359"/>
                  </a:lnTo>
                  <a:lnTo>
                    <a:pt x="179128" y="4236996"/>
                  </a:lnTo>
                  <a:cubicBezTo>
                    <a:pt x="80290" y="4236996"/>
                    <a:pt x="0" y="4122182"/>
                    <a:pt x="0" y="3980492"/>
                  </a:cubicBezTo>
                  <a:lnTo>
                    <a:pt x="0" y="256505"/>
                  </a:lnTo>
                  <a:lnTo>
                    <a:pt x="11561" y="256505"/>
                  </a:lnTo>
                  <a:lnTo>
                    <a:pt x="0" y="256505"/>
                  </a:lnTo>
                  <a:moveTo>
                    <a:pt x="22994" y="256505"/>
                  </a:moveTo>
                  <a:lnTo>
                    <a:pt x="22994" y="3980492"/>
                  </a:lnTo>
                  <a:lnTo>
                    <a:pt x="11561" y="3980492"/>
                  </a:lnTo>
                  <a:lnTo>
                    <a:pt x="23121" y="3980492"/>
                  </a:lnTo>
                  <a:cubicBezTo>
                    <a:pt x="23121" y="4103717"/>
                    <a:pt x="92994" y="4203905"/>
                    <a:pt x="179128" y="4203905"/>
                  </a:cubicBezTo>
                  <a:lnTo>
                    <a:pt x="8456857" y="4203905"/>
                  </a:lnTo>
                  <a:cubicBezTo>
                    <a:pt x="8543117" y="4203905"/>
                    <a:pt x="8612863" y="4103899"/>
                    <a:pt x="8612863" y="3980492"/>
                  </a:cubicBezTo>
                  <a:lnTo>
                    <a:pt x="8612863" y="256505"/>
                  </a:lnTo>
                  <a:cubicBezTo>
                    <a:pt x="8612863" y="133280"/>
                    <a:pt x="8542991" y="33092"/>
                    <a:pt x="8456857" y="33092"/>
                  </a:cubicBezTo>
                  <a:lnTo>
                    <a:pt x="179128" y="33092"/>
                  </a:lnTo>
                  <a:lnTo>
                    <a:pt x="179128" y="16637"/>
                  </a:lnTo>
                  <a:lnTo>
                    <a:pt x="179128" y="33274"/>
                  </a:lnTo>
                  <a:cubicBezTo>
                    <a:pt x="92867" y="33092"/>
                    <a:pt x="22994" y="133280"/>
                    <a:pt x="22994" y="256505"/>
                  </a:cubicBezTo>
                  <a:close/>
                </a:path>
              </a:pathLst>
            </a:custGeom>
            <a:solidFill>
              <a:srgbClr val="140099"/>
            </a:solidFill>
          </p:spPr>
        </p:sp>
      </p:grpSp>
      <p:sp>
        <p:nvSpPr>
          <p:cNvPr name="TextBox 18" id="18"/>
          <p:cNvSpPr txBox="true"/>
          <p:nvPr/>
        </p:nvSpPr>
        <p:spPr>
          <a:xfrm rot="0">
            <a:off x="12263824" y="6656559"/>
            <a:ext cx="2594550" cy="595275"/>
          </a:xfrm>
          <a:prstGeom prst="rect">
            <a:avLst/>
          </a:prstGeom>
        </p:spPr>
        <p:txBody>
          <a:bodyPr anchor="t" rtlCol="false" tIns="0" lIns="0" bIns="0" rIns="0">
            <a:spAutoFit/>
          </a:bodyPr>
          <a:lstStyle/>
          <a:p>
            <a:pPr algn="l" marL="806111" indent="-403056" lvl="1">
              <a:lnSpc>
                <a:spcPts val="4667"/>
              </a:lnSpc>
              <a:buFont typeface="Arial"/>
              <a:buChar char="•"/>
            </a:pPr>
            <a:r>
              <a:rPr lang="en-US" sz="3733" spc="-112">
                <a:solidFill>
                  <a:srgbClr val="0C0C0C"/>
                </a:solidFill>
                <a:latin typeface="Canva Sans Bold"/>
              </a:rPr>
              <a:t>isFull</a:t>
            </a:r>
          </a:p>
        </p:txBody>
      </p:sp>
      <p:sp>
        <p:nvSpPr>
          <p:cNvPr name="AutoShape 19" id="19"/>
          <p:cNvSpPr/>
          <p:nvPr/>
        </p:nvSpPr>
        <p:spPr>
          <a:xfrm flipH="true">
            <a:off x="12492632" y="6279162"/>
            <a:ext cx="20092" cy="3150588"/>
          </a:xfrm>
          <a:prstGeom prst="line">
            <a:avLst/>
          </a:prstGeom>
          <a:ln cap="rnd" w="95250">
            <a:solidFill>
              <a:srgbClr val="FFFFFF"/>
            </a:solidFill>
            <a:prstDash val="solid"/>
            <a:headEnd type="none" len="sm" w="sm"/>
            <a:tailEnd type="none" len="sm" w="sm"/>
          </a:ln>
        </p:spPr>
      </p:sp>
      <p:sp>
        <p:nvSpPr>
          <p:cNvPr name="TextBox 20" id="20"/>
          <p:cNvSpPr txBox="true"/>
          <p:nvPr/>
        </p:nvSpPr>
        <p:spPr>
          <a:xfrm rot="0">
            <a:off x="993726" y="617717"/>
            <a:ext cx="12909530" cy="915749"/>
          </a:xfrm>
          <a:prstGeom prst="rect">
            <a:avLst/>
          </a:prstGeom>
        </p:spPr>
        <p:txBody>
          <a:bodyPr anchor="t" rtlCol="false" tIns="0" lIns="0" bIns="0" rIns="0">
            <a:spAutoFit/>
          </a:bodyPr>
          <a:lstStyle/>
          <a:p>
            <a:pPr algn="l">
              <a:lnSpc>
                <a:spcPts val="7210"/>
              </a:lnSpc>
            </a:pPr>
            <a:r>
              <a:rPr lang="en-US" sz="5767" spc="-172">
                <a:solidFill>
                  <a:srgbClr val="FFFFFF"/>
                </a:solidFill>
                <a:latin typeface="Canva Sans Bold"/>
              </a:rPr>
              <a:t>Basic Operations of Stack </a:t>
            </a:r>
          </a:p>
        </p:txBody>
      </p:sp>
      <p:sp>
        <p:nvSpPr>
          <p:cNvPr name="TextBox 21" id="21"/>
          <p:cNvSpPr txBox="true"/>
          <p:nvPr/>
        </p:nvSpPr>
        <p:spPr>
          <a:xfrm rot="0">
            <a:off x="1388775" y="2983180"/>
            <a:ext cx="2594550" cy="595273"/>
          </a:xfrm>
          <a:prstGeom prst="rect">
            <a:avLst/>
          </a:prstGeom>
        </p:spPr>
        <p:txBody>
          <a:bodyPr anchor="t" rtlCol="false" tIns="0" lIns="0" bIns="0" rIns="0">
            <a:spAutoFit/>
          </a:bodyPr>
          <a:lstStyle/>
          <a:p>
            <a:pPr algn="l">
              <a:lnSpc>
                <a:spcPts val="4667"/>
              </a:lnSpc>
            </a:pPr>
            <a:r>
              <a:rPr lang="en-US" sz="3733" spc="-112">
                <a:solidFill>
                  <a:srgbClr val="0C0C0C"/>
                </a:solidFill>
                <a:latin typeface="Canva Sans Bold"/>
              </a:rPr>
              <a:t>Push</a:t>
            </a:r>
          </a:p>
        </p:txBody>
      </p:sp>
      <p:sp>
        <p:nvSpPr>
          <p:cNvPr name="TextBox 22" id="22"/>
          <p:cNvSpPr txBox="true"/>
          <p:nvPr/>
        </p:nvSpPr>
        <p:spPr>
          <a:xfrm rot="0">
            <a:off x="1388775" y="3906143"/>
            <a:ext cx="5684817" cy="1205455"/>
          </a:xfrm>
          <a:prstGeom prst="rect">
            <a:avLst/>
          </a:prstGeom>
        </p:spPr>
        <p:txBody>
          <a:bodyPr anchor="t" rtlCol="false" tIns="0" lIns="0" bIns="0" rIns="0">
            <a:spAutoFit/>
          </a:bodyPr>
          <a:lstStyle/>
          <a:p>
            <a:pPr algn="l">
              <a:lnSpc>
                <a:spcPts val="4938"/>
              </a:lnSpc>
            </a:pPr>
            <a:r>
              <a:rPr lang="en-US" sz="3087" spc="-61">
                <a:solidFill>
                  <a:srgbClr val="0C0C0C"/>
                </a:solidFill>
                <a:latin typeface="Inter"/>
              </a:rPr>
              <a:t>Adds an element to the top of the stack.</a:t>
            </a:r>
          </a:p>
        </p:txBody>
      </p:sp>
      <p:sp>
        <p:nvSpPr>
          <p:cNvPr name="TextBox 23" id="23"/>
          <p:cNvSpPr txBox="true"/>
          <p:nvPr/>
        </p:nvSpPr>
        <p:spPr>
          <a:xfrm rot="0">
            <a:off x="9669274" y="2699819"/>
            <a:ext cx="2594550" cy="595297"/>
          </a:xfrm>
          <a:prstGeom prst="rect">
            <a:avLst/>
          </a:prstGeom>
        </p:spPr>
        <p:txBody>
          <a:bodyPr anchor="t" rtlCol="false" tIns="0" lIns="0" bIns="0" rIns="0">
            <a:spAutoFit/>
          </a:bodyPr>
          <a:lstStyle/>
          <a:p>
            <a:pPr algn="l">
              <a:lnSpc>
                <a:spcPts val="4662"/>
              </a:lnSpc>
            </a:pPr>
            <a:r>
              <a:rPr lang="en-US" sz="3729" spc="-112">
                <a:solidFill>
                  <a:srgbClr val="E5E0DF"/>
                </a:solidFill>
                <a:latin typeface="Canva Sans Bold"/>
              </a:rPr>
              <a:t>Pop</a:t>
            </a:r>
          </a:p>
        </p:txBody>
      </p:sp>
      <p:sp>
        <p:nvSpPr>
          <p:cNvPr name="TextBox 24" id="24"/>
          <p:cNvSpPr txBox="true"/>
          <p:nvPr/>
        </p:nvSpPr>
        <p:spPr>
          <a:xfrm rot="0">
            <a:off x="9669274" y="3781811"/>
            <a:ext cx="5684817" cy="1205455"/>
          </a:xfrm>
          <a:prstGeom prst="rect">
            <a:avLst/>
          </a:prstGeom>
        </p:spPr>
        <p:txBody>
          <a:bodyPr anchor="t" rtlCol="false" tIns="0" lIns="0" bIns="0" rIns="0">
            <a:spAutoFit/>
          </a:bodyPr>
          <a:lstStyle/>
          <a:p>
            <a:pPr algn="l">
              <a:lnSpc>
                <a:spcPts val="4938"/>
              </a:lnSpc>
            </a:pPr>
            <a:r>
              <a:rPr lang="en-US" sz="3087" spc="-61">
                <a:solidFill>
                  <a:srgbClr val="E5E0DF"/>
                </a:solidFill>
                <a:latin typeface="Inter"/>
              </a:rPr>
              <a:t>Removes and returns the top element from the stack.</a:t>
            </a:r>
          </a:p>
        </p:txBody>
      </p:sp>
      <p:sp>
        <p:nvSpPr>
          <p:cNvPr name="TextBox 25" id="25"/>
          <p:cNvSpPr txBox="true"/>
          <p:nvPr/>
        </p:nvSpPr>
        <p:spPr>
          <a:xfrm rot="0">
            <a:off x="1388775" y="6627534"/>
            <a:ext cx="2594550" cy="595297"/>
          </a:xfrm>
          <a:prstGeom prst="rect">
            <a:avLst/>
          </a:prstGeom>
        </p:spPr>
        <p:txBody>
          <a:bodyPr anchor="t" rtlCol="false" tIns="0" lIns="0" bIns="0" rIns="0">
            <a:spAutoFit/>
          </a:bodyPr>
          <a:lstStyle/>
          <a:p>
            <a:pPr algn="l">
              <a:lnSpc>
                <a:spcPts val="4662"/>
              </a:lnSpc>
            </a:pPr>
            <a:r>
              <a:rPr lang="en-US" sz="3729" spc="-112">
                <a:solidFill>
                  <a:srgbClr val="E5E0DF"/>
                </a:solidFill>
                <a:latin typeface="Canva Sans Bold"/>
              </a:rPr>
              <a:t>Peek</a:t>
            </a:r>
          </a:p>
        </p:txBody>
      </p:sp>
      <p:sp>
        <p:nvSpPr>
          <p:cNvPr name="TextBox 26" id="26"/>
          <p:cNvSpPr txBox="true"/>
          <p:nvPr/>
        </p:nvSpPr>
        <p:spPr>
          <a:xfrm rot="0">
            <a:off x="1388775" y="7355606"/>
            <a:ext cx="5684817" cy="1824580"/>
          </a:xfrm>
          <a:prstGeom prst="rect">
            <a:avLst/>
          </a:prstGeom>
        </p:spPr>
        <p:txBody>
          <a:bodyPr anchor="t" rtlCol="false" tIns="0" lIns="0" bIns="0" rIns="0">
            <a:spAutoFit/>
          </a:bodyPr>
          <a:lstStyle/>
          <a:p>
            <a:pPr algn="l">
              <a:lnSpc>
                <a:spcPts val="4938"/>
              </a:lnSpc>
            </a:pPr>
            <a:r>
              <a:rPr lang="en-US" sz="3087" spc="-61">
                <a:solidFill>
                  <a:srgbClr val="E5E0DF"/>
                </a:solidFill>
                <a:latin typeface="Inter"/>
              </a:rPr>
              <a:t>Returns the top element without removing it from the stack.</a:t>
            </a:r>
          </a:p>
        </p:txBody>
      </p:sp>
      <p:sp>
        <p:nvSpPr>
          <p:cNvPr name="TextBox 27" id="27"/>
          <p:cNvSpPr txBox="true"/>
          <p:nvPr/>
        </p:nvSpPr>
        <p:spPr>
          <a:xfrm rot="0">
            <a:off x="9144000" y="6627534"/>
            <a:ext cx="2594550" cy="595275"/>
          </a:xfrm>
          <a:prstGeom prst="rect">
            <a:avLst/>
          </a:prstGeom>
        </p:spPr>
        <p:txBody>
          <a:bodyPr anchor="t" rtlCol="false" tIns="0" lIns="0" bIns="0" rIns="0">
            <a:spAutoFit/>
          </a:bodyPr>
          <a:lstStyle/>
          <a:p>
            <a:pPr algn="l" marL="806111" indent="-403056" lvl="1">
              <a:lnSpc>
                <a:spcPts val="4667"/>
              </a:lnSpc>
              <a:buFont typeface="Arial"/>
              <a:buChar char="•"/>
            </a:pPr>
            <a:r>
              <a:rPr lang="en-US" sz="3733" spc="-112" strike="noStrike" u="none">
                <a:solidFill>
                  <a:srgbClr val="0C0C0C"/>
                </a:solidFill>
                <a:latin typeface="Canva Sans Bold"/>
              </a:rPr>
              <a:t>isEmpty</a:t>
            </a:r>
          </a:p>
        </p:txBody>
      </p:sp>
      <p:sp>
        <p:nvSpPr>
          <p:cNvPr name="TextBox 28" id="28"/>
          <p:cNvSpPr txBox="true"/>
          <p:nvPr/>
        </p:nvSpPr>
        <p:spPr>
          <a:xfrm rot="0">
            <a:off x="9669274" y="7355606"/>
            <a:ext cx="2594550" cy="1824580"/>
          </a:xfrm>
          <a:prstGeom prst="rect">
            <a:avLst/>
          </a:prstGeom>
        </p:spPr>
        <p:txBody>
          <a:bodyPr anchor="t" rtlCol="false" tIns="0" lIns="0" bIns="0" rIns="0">
            <a:spAutoFit/>
          </a:bodyPr>
          <a:lstStyle/>
          <a:p>
            <a:pPr algn="l">
              <a:lnSpc>
                <a:spcPts val="4938"/>
              </a:lnSpc>
            </a:pPr>
            <a:r>
              <a:rPr lang="en-US" sz="3087" spc="-61">
                <a:solidFill>
                  <a:srgbClr val="0C0C0C"/>
                </a:solidFill>
                <a:latin typeface="Inter"/>
              </a:rPr>
              <a:t>Checks if the stack is empty or not.</a:t>
            </a:r>
          </a:p>
        </p:txBody>
      </p:sp>
      <p:sp>
        <p:nvSpPr>
          <p:cNvPr name="TextBox 29" id="29"/>
          <p:cNvSpPr txBox="true"/>
          <p:nvPr/>
        </p:nvSpPr>
        <p:spPr>
          <a:xfrm rot="0">
            <a:off x="12759541" y="7355606"/>
            <a:ext cx="2594550" cy="1824580"/>
          </a:xfrm>
          <a:prstGeom prst="rect">
            <a:avLst/>
          </a:prstGeom>
        </p:spPr>
        <p:txBody>
          <a:bodyPr anchor="t" rtlCol="false" tIns="0" lIns="0" bIns="0" rIns="0">
            <a:spAutoFit/>
          </a:bodyPr>
          <a:lstStyle/>
          <a:p>
            <a:pPr algn="l">
              <a:lnSpc>
                <a:spcPts val="4938"/>
              </a:lnSpc>
            </a:pPr>
            <a:r>
              <a:rPr lang="en-US" sz="3087" spc="-61">
                <a:solidFill>
                  <a:srgbClr val="0C0C0C"/>
                </a:solidFill>
                <a:latin typeface="Inter"/>
              </a:rPr>
              <a:t>Checks if the stack is full or not.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40642"/>
            <a:ext cx="18305264" cy="10304264"/>
            <a:chOff x="0" y="0"/>
            <a:chExt cx="24407018" cy="13739018"/>
          </a:xfrm>
        </p:grpSpPr>
        <p:sp>
          <p:nvSpPr>
            <p:cNvPr name="Freeform 4" id="4"/>
            <p:cNvSpPr/>
            <p:nvPr/>
          </p:nvSpPr>
          <p:spPr>
            <a:xfrm flipH="false" flipV="false" rot="0">
              <a:off x="11557" y="11557"/>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72525">
                <a:alpha val="67843"/>
              </a:srgbClr>
            </a:solidFill>
          </p:spPr>
        </p:sp>
        <p:sp>
          <p:nvSpPr>
            <p:cNvPr name="Freeform 5" id="5"/>
            <p:cNvSpPr/>
            <p:nvPr/>
          </p:nvSpPr>
          <p:spPr>
            <a:xfrm flipH="false" flipV="false" rot="0">
              <a:off x="0" y="0"/>
              <a:ext cx="24407115" cy="13739115"/>
            </a:xfrm>
            <a:custGeom>
              <a:avLst/>
              <a:gdLst/>
              <a:ahLst/>
              <a:cxnLst/>
              <a:rect r="r" b="b" t="t" l="l"/>
              <a:pathLst>
                <a:path h="13739115" w="24407115">
                  <a:moveTo>
                    <a:pt x="11557" y="0"/>
                  </a:moveTo>
                  <a:lnTo>
                    <a:pt x="24395557" y="0"/>
                  </a:lnTo>
                  <a:cubicBezTo>
                    <a:pt x="24401907" y="0"/>
                    <a:pt x="24407115" y="5207"/>
                    <a:pt x="24407115" y="11557"/>
                  </a:cubicBezTo>
                  <a:lnTo>
                    <a:pt x="24407115" y="13727557"/>
                  </a:lnTo>
                  <a:cubicBezTo>
                    <a:pt x="24407115" y="13733907"/>
                    <a:pt x="24401907" y="13739115"/>
                    <a:pt x="24395557" y="13739115"/>
                  </a:cubicBezTo>
                  <a:lnTo>
                    <a:pt x="11557" y="13739115"/>
                  </a:lnTo>
                  <a:cubicBezTo>
                    <a:pt x="5207" y="13739115"/>
                    <a:pt x="0" y="13733907"/>
                    <a:pt x="0" y="13727557"/>
                  </a:cubicBezTo>
                  <a:lnTo>
                    <a:pt x="0" y="11557"/>
                  </a:lnTo>
                  <a:cubicBezTo>
                    <a:pt x="0" y="5207"/>
                    <a:pt x="5207" y="0"/>
                    <a:pt x="11557" y="0"/>
                  </a:cubicBezTo>
                  <a:moveTo>
                    <a:pt x="11557" y="22987"/>
                  </a:moveTo>
                  <a:lnTo>
                    <a:pt x="11557" y="11557"/>
                  </a:lnTo>
                  <a:lnTo>
                    <a:pt x="23114" y="11557"/>
                  </a:lnTo>
                  <a:lnTo>
                    <a:pt x="23114" y="13727557"/>
                  </a:lnTo>
                  <a:lnTo>
                    <a:pt x="11557" y="13727557"/>
                  </a:lnTo>
                  <a:lnTo>
                    <a:pt x="11557" y="13716000"/>
                  </a:lnTo>
                  <a:lnTo>
                    <a:pt x="24395557" y="13716000"/>
                  </a:lnTo>
                  <a:lnTo>
                    <a:pt x="24395557" y="13727557"/>
                  </a:lnTo>
                  <a:lnTo>
                    <a:pt x="24384000" y="13727557"/>
                  </a:lnTo>
                  <a:lnTo>
                    <a:pt x="24384000" y="11557"/>
                  </a:lnTo>
                  <a:lnTo>
                    <a:pt x="24395557" y="11557"/>
                  </a:lnTo>
                  <a:lnTo>
                    <a:pt x="24395557" y="23114"/>
                  </a:lnTo>
                  <a:lnTo>
                    <a:pt x="11557" y="23114"/>
                  </a:lnTo>
                  <a:close/>
                </a:path>
              </a:pathLst>
            </a:custGeom>
            <a:solidFill>
              <a:srgbClr val="565151">
                <a:alpha val="67843"/>
              </a:srgbClr>
            </a:solidFill>
          </p:spPr>
        </p:sp>
      </p:grpSp>
      <p:sp>
        <p:nvSpPr>
          <p:cNvPr name="Freeform 6" id="6"/>
          <p:cNvSpPr/>
          <p:nvPr/>
        </p:nvSpPr>
        <p:spPr>
          <a:xfrm flipH="false" flipV="false" rot="0">
            <a:off x="9769194" y="6270555"/>
            <a:ext cx="8253647" cy="2987745"/>
          </a:xfrm>
          <a:custGeom>
            <a:avLst/>
            <a:gdLst/>
            <a:ahLst/>
            <a:cxnLst/>
            <a:rect r="r" b="b" t="t" l="l"/>
            <a:pathLst>
              <a:path h="2987745" w="8253647">
                <a:moveTo>
                  <a:pt x="0" y="0"/>
                </a:moveTo>
                <a:lnTo>
                  <a:pt x="8253647" y="0"/>
                </a:lnTo>
                <a:lnTo>
                  <a:pt x="8253647" y="2987745"/>
                </a:lnTo>
                <a:lnTo>
                  <a:pt x="0" y="2987745"/>
                </a:lnTo>
                <a:lnTo>
                  <a:pt x="0" y="0"/>
                </a:lnTo>
                <a:close/>
              </a:path>
            </a:pathLst>
          </a:custGeom>
          <a:blipFill>
            <a:blip r:embed="rId3"/>
            <a:stretch>
              <a:fillRect l="0" t="0" r="0" b="0"/>
            </a:stretch>
          </a:blipFill>
        </p:spPr>
      </p:sp>
      <p:sp>
        <p:nvSpPr>
          <p:cNvPr name="Freeform 7" id="7"/>
          <p:cNvSpPr/>
          <p:nvPr/>
        </p:nvSpPr>
        <p:spPr>
          <a:xfrm flipH="false" flipV="false" rot="0">
            <a:off x="9769194" y="2024132"/>
            <a:ext cx="8253647" cy="3168641"/>
          </a:xfrm>
          <a:custGeom>
            <a:avLst/>
            <a:gdLst/>
            <a:ahLst/>
            <a:cxnLst/>
            <a:rect r="r" b="b" t="t" l="l"/>
            <a:pathLst>
              <a:path h="3168641" w="8253647">
                <a:moveTo>
                  <a:pt x="0" y="0"/>
                </a:moveTo>
                <a:lnTo>
                  <a:pt x="8253647" y="0"/>
                </a:lnTo>
                <a:lnTo>
                  <a:pt x="8253647" y="3168641"/>
                </a:lnTo>
                <a:lnTo>
                  <a:pt x="0" y="3168641"/>
                </a:lnTo>
                <a:lnTo>
                  <a:pt x="0" y="0"/>
                </a:lnTo>
                <a:close/>
              </a:path>
            </a:pathLst>
          </a:custGeom>
          <a:blipFill>
            <a:blip r:embed="rId4"/>
            <a:stretch>
              <a:fillRect l="0" t="0" r="0" b="0"/>
            </a:stretch>
          </a:blipFill>
        </p:spPr>
      </p:sp>
      <p:sp>
        <p:nvSpPr>
          <p:cNvPr name="TextBox 8" id="8"/>
          <p:cNvSpPr txBox="true"/>
          <p:nvPr/>
        </p:nvSpPr>
        <p:spPr>
          <a:xfrm rot="0">
            <a:off x="958977" y="504825"/>
            <a:ext cx="12465428" cy="850983"/>
          </a:xfrm>
          <a:prstGeom prst="rect">
            <a:avLst/>
          </a:prstGeom>
        </p:spPr>
        <p:txBody>
          <a:bodyPr anchor="t" rtlCol="false" tIns="0" lIns="0" bIns="0" rIns="0">
            <a:spAutoFit/>
          </a:bodyPr>
          <a:lstStyle/>
          <a:p>
            <a:pPr algn="l">
              <a:lnSpc>
                <a:spcPts val="6834"/>
              </a:lnSpc>
            </a:pPr>
            <a:r>
              <a:rPr lang="en-US" sz="5467" spc="-54">
                <a:solidFill>
                  <a:srgbClr val="FFFFFF"/>
                </a:solidFill>
                <a:latin typeface="Canva Sans Bold"/>
              </a:rPr>
              <a:t>Implementation of Stack using </a:t>
            </a:r>
            <a:r>
              <a:rPr lang="en-US" sz="5467" spc="-54">
                <a:solidFill>
                  <a:srgbClr val="00BF63"/>
                </a:solidFill>
                <a:latin typeface="Canva Sans Bold"/>
              </a:rPr>
              <a:t>Array</a:t>
            </a:r>
          </a:p>
        </p:txBody>
      </p:sp>
      <p:sp>
        <p:nvSpPr>
          <p:cNvPr name="TextBox 9" id="9"/>
          <p:cNvSpPr txBox="true"/>
          <p:nvPr/>
        </p:nvSpPr>
        <p:spPr>
          <a:xfrm rot="0">
            <a:off x="560681" y="1738105"/>
            <a:ext cx="8385172" cy="7622371"/>
          </a:xfrm>
          <a:prstGeom prst="rect">
            <a:avLst/>
          </a:prstGeom>
        </p:spPr>
        <p:txBody>
          <a:bodyPr anchor="t" rtlCol="false" tIns="0" lIns="0" bIns="0" rIns="0">
            <a:spAutoFit/>
          </a:bodyPr>
          <a:lstStyle/>
          <a:p>
            <a:pPr algn="l" marL="690879" indent="-345439" lvl="1">
              <a:lnSpc>
                <a:spcPts val="5087"/>
              </a:lnSpc>
              <a:buFont typeface="Arial"/>
              <a:buChar char="•"/>
            </a:pPr>
            <a:r>
              <a:rPr lang="en-US" sz="3199" spc="284">
                <a:solidFill>
                  <a:srgbClr val="E5E0DF"/>
                </a:solidFill>
                <a:latin typeface="Inter"/>
              </a:rPr>
              <a:t>A stack can be implemented using an array, where elements are stored continuously in memory.</a:t>
            </a:r>
          </a:p>
          <a:p>
            <a:pPr algn="l" marL="690879" indent="-345439" lvl="1">
              <a:lnSpc>
                <a:spcPts val="5087"/>
              </a:lnSpc>
              <a:buFont typeface="Arial"/>
              <a:buChar char="•"/>
            </a:pPr>
            <a:r>
              <a:rPr lang="en-US" sz="3199" spc="284">
                <a:solidFill>
                  <a:srgbClr val="E5E0DF"/>
                </a:solidFill>
                <a:latin typeface="Inter"/>
              </a:rPr>
              <a:t>We need to add and remove elements from the top of the stack, we are going to use a pointer which is always going to point the topmost element of the stack.</a:t>
            </a:r>
          </a:p>
          <a:p>
            <a:pPr algn="l" marL="690879" indent="-345439" lvl="1">
              <a:lnSpc>
                <a:spcPts val="5087"/>
              </a:lnSpc>
              <a:buFont typeface="Arial"/>
              <a:buChar char="•"/>
            </a:pPr>
            <a:r>
              <a:rPr lang="en-US" sz="3199" spc="284">
                <a:solidFill>
                  <a:srgbClr val="E5E0DF"/>
                </a:solidFill>
                <a:latin typeface="Inter"/>
              </a:rPr>
              <a:t> It will point to the element at index 0 when the stack is empty.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632" y="-8632"/>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6054" t="2528" r="149" b="0"/>
          <a:stretch>
            <a:fillRect/>
          </a:stretch>
        </p:blipFill>
        <p:spPr>
          <a:xfrm flipH="false" flipV="false" rot="0">
            <a:off x="11880716" y="1028700"/>
            <a:ext cx="4722740" cy="8021479"/>
          </a:xfrm>
          <a:prstGeom prst="rect">
            <a:avLst/>
          </a:prstGeom>
        </p:spPr>
      </p:pic>
      <p:sp>
        <p:nvSpPr>
          <p:cNvPr name="Freeform 7" id="7"/>
          <p:cNvSpPr/>
          <p:nvPr/>
        </p:nvSpPr>
        <p:spPr>
          <a:xfrm flipH="false" flipV="false" rot="0">
            <a:off x="1028700" y="2518306"/>
            <a:ext cx="11669627" cy="6426751"/>
          </a:xfrm>
          <a:custGeom>
            <a:avLst/>
            <a:gdLst/>
            <a:ahLst/>
            <a:cxnLst/>
            <a:rect r="r" b="b" t="t" l="l"/>
            <a:pathLst>
              <a:path h="6426751" w="11669627">
                <a:moveTo>
                  <a:pt x="0" y="0"/>
                </a:moveTo>
                <a:lnTo>
                  <a:pt x="11669627" y="0"/>
                </a:lnTo>
                <a:lnTo>
                  <a:pt x="11669627" y="6426751"/>
                </a:lnTo>
                <a:lnTo>
                  <a:pt x="0" y="6426751"/>
                </a:lnTo>
                <a:lnTo>
                  <a:pt x="0" y="0"/>
                </a:lnTo>
                <a:close/>
              </a:path>
            </a:pathLst>
          </a:custGeom>
          <a:blipFill>
            <a:blip r:embed="rId7"/>
            <a:stretch>
              <a:fillRect l="0" t="0" r="0" b="0"/>
            </a:stretch>
          </a:blipFill>
          <a:ln w="85725" cap="sq">
            <a:solidFill>
              <a:srgbClr val="000000"/>
            </a:solidFill>
            <a:prstDash val="solid"/>
            <a:miter/>
          </a:ln>
        </p:spPr>
      </p:sp>
      <p:sp>
        <p:nvSpPr>
          <p:cNvPr name="TextBox 8" id="8"/>
          <p:cNvSpPr txBox="true"/>
          <p:nvPr/>
        </p:nvSpPr>
        <p:spPr>
          <a:xfrm rot="0">
            <a:off x="1028700" y="706279"/>
            <a:ext cx="2321278" cy="1101682"/>
          </a:xfrm>
          <a:prstGeom prst="rect">
            <a:avLst/>
          </a:prstGeom>
        </p:spPr>
        <p:txBody>
          <a:bodyPr anchor="t" rtlCol="false" tIns="0" lIns="0" bIns="0" rIns="0">
            <a:spAutoFit/>
          </a:bodyPr>
          <a:lstStyle/>
          <a:p>
            <a:pPr algn="ctr">
              <a:lnSpc>
                <a:spcPts val="9099"/>
              </a:lnSpc>
            </a:pPr>
            <a:r>
              <a:rPr lang="en-US" sz="6499">
                <a:solidFill>
                  <a:srgbClr val="000000"/>
                </a:solidFill>
                <a:latin typeface="Canva Sans Bold"/>
              </a:rPr>
              <a:t>PUSH</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p:cNvSpPr/>
          <p:nvPr/>
        </p:nvSpPr>
        <p:spPr>
          <a:xfrm flipH="false" flipV="false" rot="0">
            <a:off x="1332089" y="2739708"/>
            <a:ext cx="10625315" cy="4943723"/>
          </a:xfrm>
          <a:custGeom>
            <a:avLst/>
            <a:gdLst/>
            <a:ahLst/>
            <a:cxnLst/>
            <a:rect r="r" b="b" t="t" l="l"/>
            <a:pathLst>
              <a:path h="4943723" w="10625315">
                <a:moveTo>
                  <a:pt x="0" y="0"/>
                </a:moveTo>
                <a:lnTo>
                  <a:pt x="10625315" y="0"/>
                </a:lnTo>
                <a:lnTo>
                  <a:pt x="10625315" y="4943723"/>
                </a:lnTo>
                <a:lnTo>
                  <a:pt x="0" y="4943723"/>
                </a:lnTo>
                <a:lnTo>
                  <a:pt x="0" y="0"/>
                </a:lnTo>
                <a:close/>
              </a:path>
            </a:pathLst>
          </a:custGeom>
          <a:blipFill>
            <a:blip r:embed="rId3"/>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1544" t="2901" r="0" b="271"/>
          <a:stretch>
            <a:fillRect/>
          </a:stretch>
        </p:blipFill>
        <p:spPr>
          <a:xfrm flipH="false" flipV="false" rot="0">
            <a:off x="13206521" y="1520439"/>
            <a:ext cx="6062620" cy="7588430"/>
          </a:xfrm>
          <a:prstGeom prst="rect">
            <a:avLst/>
          </a:prstGeom>
        </p:spPr>
      </p:pic>
      <p:sp>
        <p:nvSpPr>
          <p:cNvPr name="TextBox 7" id="7"/>
          <p:cNvSpPr txBox="true"/>
          <p:nvPr/>
        </p:nvSpPr>
        <p:spPr>
          <a:xfrm rot="0">
            <a:off x="1332089" y="706279"/>
            <a:ext cx="1714500" cy="1101682"/>
          </a:xfrm>
          <a:prstGeom prst="rect">
            <a:avLst/>
          </a:prstGeom>
        </p:spPr>
        <p:txBody>
          <a:bodyPr anchor="t" rtlCol="false" tIns="0" lIns="0" bIns="0" rIns="0">
            <a:spAutoFit/>
          </a:bodyPr>
          <a:lstStyle/>
          <a:p>
            <a:pPr algn="ctr">
              <a:lnSpc>
                <a:spcPts val="9099"/>
              </a:lnSpc>
            </a:pPr>
            <a:r>
              <a:rPr lang="en-US" sz="6499">
                <a:solidFill>
                  <a:srgbClr val="000000"/>
                </a:solidFill>
                <a:latin typeface="Canva Sans Bold"/>
              </a:rPr>
              <a:t>POP</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5" id="5"/>
          <p:cNvSpPr/>
          <p:nvPr/>
        </p:nvSpPr>
        <p:spPr>
          <a:xfrm flipH="false" flipV="false" rot="0">
            <a:off x="1028700" y="1267324"/>
            <a:ext cx="9914676" cy="2043306"/>
          </a:xfrm>
          <a:custGeom>
            <a:avLst/>
            <a:gdLst/>
            <a:ahLst/>
            <a:cxnLst/>
            <a:rect r="r" b="b" t="t" l="l"/>
            <a:pathLst>
              <a:path h="2043306" w="9914676">
                <a:moveTo>
                  <a:pt x="0" y="0"/>
                </a:moveTo>
                <a:lnTo>
                  <a:pt x="9914676" y="0"/>
                </a:lnTo>
                <a:lnTo>
                  <a:pt x="9914676" y="2043305"/>
                </a:lnTo>
                <a:lnTo>
                  <a:pt x="0" y="2043305"/>
                </a:lnTo>
                <a:lnTo>
                  <a:pt x="0" y="0"/>
                </a:lnTo>
                <a:close/>
              </a:path>
            </a:pathLst>
          </a:custGeom>
          <a:blipFill>
            <a:blip r:embed="rId3"/>
            <a:stretch>
              <a:fillRect l="0" t="0" r="0" b="0"/>
            </a:stretch>
          </a:blipFill>
        </p:spPr>
      </p:sp>
      <p:sp>
        <p:nvSpPr>
          <p:cNvPr name="Freeform 6" id="6"/>
          <p:cNvSpPr/>
          <p:nvPr/>
        </p:nvSpPr>
        <p:spPr>
          <a:xfrm flipH="false" flipV="false" rot="0">
            <a:off x="1113367" y="4997950"/>
            <a:ext cx="9914676" cy="2066525"/>
          </a:xfrm>
          <a:custGeom>
            <a:avLst/>
            <a:gdLst/>
            <a:ahLst/>
            <a:cxnLst/>
            <a:rect r="r" b="b" t="t" l="l"/>
            <a:pathLst>
              <a:path h="2066525" w="9914676">
                <a:moveTo>
                  <a:pt x="0" y="0"/>
                </a:moveTo>
                <a:lnTo>
                  <a:pt x="9914675" y="0"/>
                </a:lnTo>
                <a:lnTo>
                  <a:pt x="9914675" y="2066525"/>
                </a:lnTo>
                <a:lnTo>
                  <a:pt x="0" y="2066525"/>
                </a:lnTo>
                <a:lnTo>
                  <a:pt x="0" y="0"/>
                </a:lnTo>
                <a:close/>
              </a:path>
            </a:pathLst>
          </a:custGeom>
          <a:blipFill>
            <a:blip r:embed="rId4"/>
            <a:stretch>
              <a:fillRect l="0" t="0" r="0" b="0"/>
            </a:stretch>
          </a:blipFill>
        </p:spPr>
      </p:sp>
      <p:sp>
        <p:nvSpPr>
          <p:cNvPr name="Freeform 7" id="7"/>
          <p:cNvSpPr/>
          <p:nvPr/>
        </p:nvSpPr>
        <p:spPr>
          <a:xfrm flipH="false" flipV="false" rot="0">
            <a:off x="1113367" y="8194732"/>
            <a:ext cx="9949511" cy="1829821"/>
          </a:xfrm>
          <a:custGeom>
            <a:avLst/>
            <a:gdLst/>
            <a:ahLst/>
            <a:cxnLst/>
            <a:rect r="r" b="b" t="t" l="l"/>
            <a:pathLst>
              <a:path h="1829821" w="9949511">
                <a:moveTo>
                  <a:pt x="0" y="0"/>
                </a:moveTo>
                <a:lnTo>
                  <a:pt x="9949511" y="0"/>
                </a:lnTo>
                <a:lnTo>
                  <a:pt x="9949511" y="1829821"/>
                </a:lnTo>
                <a:lnTo>
                  <a:pt x="0" y="1829821"/>
                </a:lnTo>
                <a:lnTo>
                  <a:pt x="0" y="0"/>
                </a:lnTo>
                <a:close/>
              </a:path>
            </a:pathLst>
          </a:custGeom>
          <a:blipFill>
            <a:blip r:embed="rId5"/>
            <a:stretch>
              <a:fillRect l="0" t="0" r="0" b="-16248"/>
            </a:stretch>
          </a:blipFill>
        </p:spPr>
      </p:sp>
      <p:sp>
        <p:nvSpPr>
          <p:cNvPr name="TextBox 8" id="8"/>
          <p:cNvSpPr txBox="true"/>
          <p:nvPr/>
        </p:nvSpPr>
        <p:spPr>
          <a:xfrm rot="0">
            <a:off x="1113367" y="89421"/>
            <a:ext cx="1509889" cy="863578"/>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Peek</a:t>
            </a:r>
          </a:p>
        </p:txBody>
      </p:sp>
      <p:sp>
        <p:nvSpPr>
          <p:cNvPr name="TextBox 9" id="9"/>
          <p:cNvSpPr txBox="true"/>
          <p:nvPr/>
        </p:nvSpPr>
        <p:spPr>
          <a:xfrm rot="0">
            <a:off x="1261533" y="7274025"/>
            <a:ext cx="1658055" cy="863578"/>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isFull</a:t>
            </a:r>
          </a:p>
        </p:txBody>
      </p:sp>
      <p:sp>
        <p:nvSpPr>
          <p:cNvPr name="TextBox 10" id="10"/>
          <p:cNvSpPr txBox="true"/>
          <p:nvPr/>
        </p:nvSpPr>
        <p:spPr>
          <a:xfrm rot="0">
            <a:off x="1113367" y="3670113"/>
            <a:ext cx="2525889" cy="863578"/>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isEmpty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DAFyPG8l_jY</dc:identifier>
  <dcterms:modified xsi:type="dcterms:W3CDTF">2011-08-01T06:04:30Z</dcterms:modified>
  <cp:revision>1</cp:revision>
  <dc:title>Presented by Nikita Choudhari</dc:title>
</cp:coreProperties>
</file>